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76" r:id="rId4"/>
    <p:sldId id="277" r:id="rId5"/>
    <p:sldId id="265" r:id="rId6"/>
    <p:sldId id="264" r:id="rId7"/>
    <p:sldId id="261" r:id="rId8"/>
    <p:sldId id="262" r:id="rId9"/>
    <p:sldId id="280" r:id="rId10"/>
    <p:sldId id="258" r:id="rId11"/>
    <p:sldId id="270" r:id="rId12"/>
    <p:sldId id="271" r:id="rId13"/>
    <p:sldId id="268" r:id="rId14"/>
  </p:sldIdLst>
  <p:sldSz cx="9144000" cy="6858000" type="screen4x3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CFEF"/>
    <a:srgbClr val="CCE8F6"/>
    <a:srgbClr val="009CE7"/>
    <a:srgbClr val="CCECF7"/>
    <a:srgbClr val="8CD1F1"/>
    <a:srgbClr val="00FFFF"/>
    <a:srgbClr val="00B0F0"/>
    <a:srgbClr val="FF9900"/>
    <a:srgbClr val="99FF3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1" autoAdjust="0"/>
    <p:restoredTop sz="94660"/>
  </p:normalViewPr>
  <p:slideViewPr>
    <p:cSldViewPr snapToGrid="0">
      <p:cViewPr varScale="1">
        <p:scale>
          <a:sx n="74" d="100"/>
          <a:sy n="74" d="100"/>
        </p:scale>
        <p:origin x="25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Денежное содержание</c:v>
                </c:pt>
              </c:strCache>
            </c:strRef>
          </c:tx>
          <c:dPt>
            <c:idx val="0"/>
            <c:bubble3D val="0"/>
            <c:explosion val="23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1B7-4AB5-8F35-BEAE54494E97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1B7-4AB5-8F35-BEAE54494E97}"/>
              </c:ext>
            </c:extLst>
          </c:dPt>
          <c:dPt>
            <c:idx val="2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1B7-4AB5-8F35-BEAE54494E97}"/>
              </c:ext>
            </c:extLst>
          </c:dPt>
          <c:dLbls>
            <c:dLbl>
              <c:idx val="0"/>
              <c:layout>
                <c:manualLayout>
                  <c:x val="0.22498662631068811"/>
                  <c:y val="-0.10450464169794475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7365991811213885"/>
                  <c:y val="1.154950198915687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13465924048099645"/>
                  <c:y val="-0.18904256706250741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Доля гарантированной части ЗП</c:v>
                </c:pt>
                <c:pt idx="1">
                  <c:v>Доля премируемой части</c:v>
                </c:pt>
                <c:pt idx="2">
                  <c:v>Доля регулируемой части надбавки за особые условия</c:v>
                </c:pt>
              </c:strCache>
            </c:str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0.79</c:v>
                </c:pt>
                <c:pt idx="1">
                  <c:v>0.14000000000000001</c:v>
                </c:pt>
                <c:pt idx="2">
                  <c:v>7.0000000000000007E-2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E1B7-4AB5-8F35-BEAE54494E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37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Соотношение доли стимулирующих </a:t>
            </a:r>
            <a:r>
              <a:rPr lang="ru-RU" dirty="0" smtClean="0"/>
              <a:t>выплат                             </a:t>
            </a:r>
            <a:r>
              <a:rPr lang="ru-RU" sz="1800" dirty="0"/>
              <a:t>в структуре начисленной ЗП («на руки») </a:t>
            </a:r>
            <a:r>
              <a:rPr lang="ru-RU" sz="1800" dirty="0">
                <a:solidFill>
                  <a:srgbClr val="FF0000"/>
                </a:solidFill>
              </a:rPr>
              <a:t>на примере </a:t>
            </a:r>
            <a:r>
              <a:rPr lang="ru-RU" sz="1800" dirty="0" smtClean="0">
                <a:solidFill>
                  <a:srgbClr val="FF0000"/>
                </a:solidFill>
              </a:rPr>
              <a:t>                  Руководителя Агентства</a:t>
            </a:r>
            <a:r>
              <a:rPr lang="ru-RU" sz="1800" baseline="0" dirty="0" smtClean="0">
                <a:solidFill>
                  <a:srgbClr val="FF0000"/>
                </a:solidFill>
              </a:rPr>
              <a:t> (с 3-ей группой оплаты труда)</a:t>
            </a:r>
            <a:endParaRPr lang="ru-RU" sz="1800" dirty="0">
              <a:solidFill>
                <a:srgbClr val="FF0000"/>
              </a:solidFill>
            </a:endParaRPr>
          </a:p>
        </c:rich>
      </c:tx>
      <c:layout>
        <c:manualLayout>
          <c:xMode val="edge"/>
          <c:yMode val="edge"/>
          <c:x val="1.896983189247739E-2"/>
          <c:y val="6.7971078037333856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6.4627787150646182E-2"/>
          <c:y val="0.19382387653560945"/>
          <c:w val="0.5272221022093504"/>
          <c:h val="0.7848245456637957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Денежное содержание</c:v>
                </c:pt>
              </c:strCache>
            </c:strRef>
          </c:tx>
          <c:explosion val="9"/>
          <c:dPt>
            <c:idx val="0"/>
            <c:bubble3D val="0"/>
            <c:explosion val="3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1B7-4AB5-8F35-BEAE54494E97}"/>
              </c:ext>
            </c:extLst>
          </c:dPt>
          <c:dPt>
            <c:idx val="1"/>
            <c:bubble3D val="0"/>
            <c:explosion val="5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1B7-4AB5-8F35-BEAE54494E97}"/>
              </c:ext>
            </c:extLst>
          </c:dPt>
          <c:dPt>
            <c:idx val="2"/>
            <c:bubble3D val="0"/>
            <c:explosion val="4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1B7-4AB5-8F35-BEAE54494E97}"/>
              </c:ext>
            </c:extLst>
          </c:dPt>
          <c:dLbls>
            <c:dLbl>
              <c:idx val="0"/>
              <c:layout>
                <c:manualLayout>
                  <c:x val="0.20821966137040288"/>
                  <c:y val="-0.13023144877759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1B7-4AB5-8F35-BEAE54494E97}"/>
                </c:ext>
                <c:ext xmlns:c15="http://schemas.microsoft.com/office/drawing/2012/chart" uri="{CE6537A1-D6FC-4f65-9D91-7224C49458BB}">
                  <c15:layout>
                    <c:manualLayout>
                      <c:w val="8.0265424363144974E-2"/>
                      <c:h val="5.5813014071241243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10786914440082833"/>
                  <c:y val="-5.110852637647268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E1B7-4AB5-8F35-BEAE54494E97}"/>
                </c:ext>
                <c:ext xmlns:c15="http://schemas.microsoft.com/office/drawing/2012/chart" uri="{CE6537A1-D6FC-4f65-9D91-7224C49458BB}">
                  <c15:layout>
                    <c:manualLayout>
                      <c:w val="5.7295530072135864E-2"/>
                      <c:h val="6.0968950705997935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5.3977782053232781E-2"/>
                  <c:y val="-7.129787510453966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Доля гарантированной части ЗП</c:v>
                </c:pt>
                <c:pt idx="1">
                  <c:v>Доля премируемой части</c:v>
                </c:pt>
                <c:pt idx="2">
                  <c:v>Доля регулируемой части надбавки за особые условия</c:v>
                </c:pt>
              </c:strCache>
            </c:strRef>
          </c:cat>
          <c:val>
            <c:numRef>
              <c:f>Лист1!$B$2:$B$4</c:f>
              <c:numCache>
                <c:formatCode>@</c:formatCode>
                <c:ptCount val="3"/>
                <c:pt idx="0">
                  <c:v>0.78</c:v>
                </c:pt>
                <c:pt idx="1">
                  <c:v>0.18</c:v>
                </c:pt>
                <c:pt idx="2">
                  <c:v>0.04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E1B7-4AB5-8F35-BEAE54494E97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137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157077903888627"/>
          <c:y val="0.61876882728830218"/>
          <c:w val="0.3096400531653577"/>
          <c:h val="0.2701288578179426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b="1" i="0" baseline="0" dirty="0" smtClean="0">
                <a:effectLst/>
              </a:rPr>
              <a:t>Сравнительный анализ размера денежного содержания руководителей         </a:t>
            </a:r>
            <a:r>
              <a:rPr lang="ru-RU" sz="1400" b="0" i="1" baseline="0" dirty="0" smtClean="0">
                <a:effectLst/>
              </a:rPr>
              <a:t>(без премии и с максимальной премией (100 %)</a:t>
            </a:r>
            <a:endParaRPr lang="ru-RU" sz="1400" b="0" i="1" dirty="0">
              <a:effectLst/>
            </a:endParaRPr>
          </a:p>
        </c:rich>
      </c:tx>
      <c:layout>
        <c:manualLayout>
          <c:xMode val="edge"/>
          <c:yMode val="edge"/>
          <c:x val="0.10859968432613412"/>
          <c:y val="1.823186772564628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7326324960990487E-2"/>
          <c:y val="0.19611801186506983"/>
          <c:w val="0.90258901176379136"/>
          <c:h val="0.3248606590030613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Max надбавка за ОУГР+0% премии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1793839730758751E-3"/>
                  <c:y val="0.165432098765432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B82-424B-BA30-5756AA1B2A1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7.9484599326896874E-3"/>
                  <c:y val="0.172839506172839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B82-424B-BA30-5756AA1B2A1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6.66666666666666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AB82-424B-BA30-5756AA1B2A1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5896919865378792E-3"/>
                  <c:y val="0.1061728395061728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AB82-424B-BA30-5756AA1B2A1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7690759596138122E-3"/>
                  <c:y val="0.1012345679012345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AB82-424B-BA30-5756AA1B2A1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"/>
                  <c:y val="9.87654320987654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AB82-424B-BA30-5756AA1B2A1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9.5381519192276245E-3"/>
                  <c:y val="5.67901234567901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AB82-424B-BA30-5756AA1B2A1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"/>
                  <c:y val="7.407407407407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AB82-424B-BA30-5756AA1B2A1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7690759596138122E-3"/>
                  <c:y val="8.88888888888888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AB82-424B-BA30-5756AA1B2A1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3.1793839730757585E-3"/>
                  <c:y val="7.160493827160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AB82-424B-BA30-5756AA1B2A1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bg1">
                  <a:alpha val="77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Лист1!$A$2:$A$11</c:f>
              <c:strCache>
                <c:ptCount val="10"/>
                <c:pt idx="0">
                  <c:v>Первый вице-губернатор </c:v>
                </c:pt>
                <c:pt idx="1">
                  <c:v>Председатель Правительства - Первый вице-губернатор</c:v>
                </c:pt>
                <c:pt idx="2">
                  <c:v>Вице-губернатор</c:v>
                </c:pt>
                <c:pt idx="3">
                  <c:v>Заместитель Председателя Правительства</c:v>
                </c:pt>
                <c:pt idx="4">
                  <c:v>Министр, руководитель Агентства - член Правительства КК</c:v>
                </c:pt>
                <c:pt idx="5">
                  <c:v>Руководитель Агентства, Службы по 1 группе оплаты</c:v>
                </c:pt>
                <c:pt idx="6">
                  <c:v>Руководитель Агентства, Службы по 2 группе оплаты</c:v>
                </c:pt>
                <c:pt idx="7">
                  <c:v>Руководитель Агентства, Службы по 3 группе оплаты</c:v>
                </c:pt>
                <c:pt idx="8">
                  <c:v>Руководитель Инспекции 2 группа</c:v>
                </c:pt>
                <c:pt idx="9">
                  <c:v>Руководитель Инспекции 3 группа</c:v>
                </c:pt>
              </c:strCache>
            </c:strRef>
          </c:cat>
          <c:val>
            <c:numRef>
              <c:f>Лист1!$B$2:$B$11</c:f>
              <c:numCache>
                <c:formatCode>#,##0</c:formatCode>
                <c:ptCount val="10"/>
                <c:pt idx="0">
                  <c:v>282925</c:v>
                </c:pt>
                <c:pt idx="1">
                  <c:v>282925</c:v>
                </c:pt>
                <c:pt idx="2">
                  <c:v>250438</c:v>
                </c:pt>
                <c:pt idx="3">
                  <c:v>250438</c:v>
                </c:pt>
                <c:pt idx="4">
                  <c:v>198582</c:v>
                </c:pt>
                <c:pt idx="5">
                  <c:v>191302</c:v>
                </c:pt>
                <c:pt idx="6">
                  <c:v>174923</c:v>
                </c:pt>
                <c:pt idx="7">
                  <c:v>158544</c:v>
                </c:pt>
                <c:pt idx="8">
                  <c:v>122206</c:v>
                </c:pt>
                <c:pt idx="9">
                  <c:v>110707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AB82-424B-BA30-5756AA1B2A1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Max надбавка за ОУГР+100% премии</c:v>
                </c:pt>
              </c:strCache>
            </c:strRef>
          </c:tx>
          <c:spPr>
            <a:solidFill>
              <a:srgbClr val="00B050">
                <a:alpha val="80000"/>
              </a:srgbClr>
            </a:solidFill>
            <a:ln>
              <a:noFill/>
            </a:ln>
            <a:effectLst/>
            <a:sp3d/>
          </c:spPr>
          <c:invertIfNegative val="0"/>
          <c:dLbls>
            <c:spPr>
              <a:solidFill>
                <a:schemeClr val="bg1">
                  <a:alpha val="63000"/>
                </a:schemeClr>
              </a:solidFill>
              <a:ln>
                <a:solidFill>
                  <a:schemeClr val="dk1">
                    <a:lumMod val="25000"/>
                    <a:lumOff val="75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downArrowCallou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Лист1!$A$2:$A$11</c:f>
              <c:strCache>
                <c:ptCount val="10"/>
                <c:pt idx="0">
                  <c:v>Первый вице-губернатор </c:v>
                </c:pt>
                <c:pt idx="1">
                  <c:v>Председатель Правительства - Первый вице-губернатор</c:v>
                </c:pt>
                <c:pt idx="2">
                  <c:v>Вице-губернатор</c:v>
                </c:pt>
                <c:pt idx="3">
                  <c:v>Заместитель Председателя Правительства</c:v>
                </c:pt>
                <c:pt idx="4">
                  <c:v>Министр, руководитель Агентства - член Правительства КК</c:v>
                </c:pt>
                <c:pt idx="5">
                  <c:v>Руководитель Агентства, Службы по 1 группе оплаты</c:v>
                </c:pt>
                <c:pt idx="6">
                  <c:v>Руководитель Агентства, Службы по 2 группе оплаты</c:v>
                </c:pt>
                <c:pt idx="7">
                  <c:v>Руководитель Агентства, Службы по 3 группе оплаты</c:v>
                </c:pt>
                <c:pt idx="8">
                  <c:v>Руководитель Инспекции 2 группа</c:v>
                </c:pt>
                <c:pt idx="9">
                  <c:v>Руководитель Инспекции 3 группа</c:v>
                </c:pt>
              </c:strCache>
            </c:strRef>
          </c:cat>
          <c:val>
            <c:numRef>
              <c:f>Лист1!$C$2:$C$11</c:f>
              <c:numCache>
                <c:formatCode>#,##0</c:formatCode>
                <c:ptCount val="10"/>
                <c:pt idx="0">
                  <c:v>323653</c:v>
                </c:pt>
                <c:pt idx="1">
                  <c:v>323653</c:v>
                </c:pt>
                <c:pt idx="2">
                  <c:v>287558</c:v>
                </c:pt>
                <c:pt idx="3">
                  <c:v>287558</c:v>
                </c:pt>
                <c:pt idx="4">
                  <c:v>230628</c:v>
                </c:pt>
                <c:pt idx="5">
                  <c:v>231233</c:v>
                </c:pt>
                <c:pt idx="6">
                  <c:v>212058</c:v>
                </c:pt>
                <c:pt idx="7">
                  <c:v>192883</c:v>
                </c:pt>
                <c:pt idx="8">
                  <c:v>148517</c:v>
                </c:pt>
                <c:pt idx="9">
                  <c:v>134983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AB82-424B-BA30-5756AA1B2A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75209488"/>
        <c:axId val="775198064"/>
        <c:axId val="0"/>
      </c:bar3DChart>
      <c:catAx>
        <c:axId val="775209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75198064"/>
        <c:crosses val="autoZero"/>
        <c:auto val="1"/>
        <c:lblAlgn val="ctr"/>
        <c:lblOffset val="100"/>
        <c:noMultiLvlLbl val="0"/>
      </c:catAx>
      <c:valAx>
        <c:axId val="775198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75209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4163742077130337"/>
          <c:y val="0.83713486916481539"/>
          <c:w val="0.35570708092146675"/>
          <c:h val="0.1446332631095383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 dirty="0" smtClean="0"/>
              <a:t>Сравнительный анализ размера денежного содержания руководителей</a:t>
            </a:r>
            <a:r>
              <a:rPr lang="ru-RU" b="1" baseline="0" dirty="0" smtClean="0"/>
              <a:t> </a:t>
            </a:r>
          </a:p>
          <a:p>
            <a:pPr>
              <a:defRPr/>
            </a:pPr>
            <a:r>
              <a:rPr lang="ru-RU" sz="1200" b="1" i="1" baseline="0" dirty="0" smtClean="0"/>
              <a:t>(с минимальной надбавкой за ОУ (без премии) и с максимальной надбавкой </a:t>
            </a:r>
            <a:r>
              <a:rPr lang="ru-RU" sz="1200" b="1" i="1" u="none" strike="noStrike" baseline="0" dirty="0" smtClean="0">
                <a:effectLst/>
              </a:rPr>
              <a:t>за ОУ (с премией 100 %</a:t>
            </a:r>
            <a:r>
              <a:rPr lang="ru-RU" sz="1862" b="0" i="1" u="none" strike="noStrike" baseline="0" dirty="0" smtClean="0">
                <a:effectLst/>
              </a:rPr>
              <a:t>)</a:t>
            </a:r>
            <a:endParaRPr lang="ru-RU" i="1" dirty="0"/>
          </a:p>
        </c:rich>
      </c:tx>
      <c:layout>
        <c:manualLayout>
          <c:xMode val="edge"/>
          <c:yMode val="edge"/>
          <c:x val="0.17944508098807077"/>
          <c:y val="1.339001482236490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6458541507158629E-2"/>
          <c:y val="0.23337849429177449"/>
          <c:w val="0.9035414584928414"/>
          <c:h val="0.3200717431172905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Min ОУГР+0% премии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3888887369981695E-3"/>
                  <c:y val="0.100275272491054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FBD6-4F28-B980-E9AAE86A128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8.20434047654082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BD6-4F28-B980-E9AAE86A128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3888887369981695E-3"/>
                  <c:y val="9.11593386282314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BD6-4F28-B980-E9AAE86A128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3888887369982205E-3"/>
                  <c:y val="6.83695039711735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BD6-4F28-B980-E9AAE86A128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1666662109945086E-3"/>
                  <c:y val="0.100275272491054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FBD6-4F28-B980-E9AAE86A128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1666662109945086E-3"/>
                  <c:y val="0.116228156750994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FBD6-4F28-B980-E9AAE86A128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2.7777774739963391E-3"/>
                  <c:y val="7.52064543682909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FBD6-4F28-B980-E9AAE86A128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1666662109945086E-3"/>
                  <c:y val="8.88803551625256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FBD6-4F28-B980-E9AAE86A128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1.3888887369981695E-3"/>
                  <c:y val="5.6974586642644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FBD6-4F28-B980-E9AAE86A128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0185066412563586E-16"/>
                  <c:y val="6.15325535740561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FBD6-4F28-B980-E9AAE86A128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Лист1!$A$2:$A$11</c:f>
              <c:strCache>
                <c:ptCount val="10"/>
                <c:pt idx="0">
                  <c:v>Первый вице-губернатор </c:v>
                </c:pt>
                <c:pt idx="1">
                  <c:v>Председатель Правительства - Первый вице-губернатор</c:v>
                </c:pt>
                <c:pt idx="2">
                  <c:v>Вице-губернатор</c:v>
                </c:pt>
                <c:pt idx="3">
                  <c:v>Заместитель Председателя Правительства</c:v>
                </c:pt>
                <c:pt idx="4">
                  <c:v>Министр, Руководитель Агентства - член Правительства КК </c:v>
                </c:pt>
                <c:pt idx="5">
                  <c:v>Руководитель Агентства, Службы по 1 группе оплаты</c:v>
                </c:pt>
                <c:pt idx="6">
                  <c:v>Руководитель Агентства, Службы по 2 группе оплаты</c:v>
                </c:pt>
                <c:pt idx="7">
                  <c:v>Руководитель Агентства, Службы по 3 группе оплаты</c:v>
                </c:pt>
                <c:pt idx="8">
                  <c:v>Руководитель Инспекции 2 группа</c:v>
                </c:pt>
                <c:pt idx="9">
                  <c:v>Руководитель Инспекции 3 группа</c:v>
                </c:pt>
              </c:strCache>
            </c:strRef>
          </c:cat>
          <c:val>
            <c:numRef>
              <c:f>Лист1!$B$2:$B$11</c:f>
              <c:numCache>
                <c:formatCode>#,##0</c:formatCode>
                <c:ptCount val="10"/>
                <c:pt idx="0">
                  <c:v>262561</c:v>
                </c:pt>
                <c:pt idx="1">
                  <c:v>262561</c:v>
                </c:pt>
                <c:pt idx="2">
                  <c:v>231878</c:v>
                </c:pt>
                <c:pt idx="3">
                  <c:v>231878</c:v>
                </c:pt>
                <c:pt idx="4">
                  <c:v>182559</c:v>
                </c:pt>
                <c:pt idx="5">
                  <c:v>182072</c:v>
                </c:pt>
                <c:pt idx="6">
                  <c:v>166532</c:v>
                </c:pt>
                <c:pt idx="7">
                  <c:v>150992</c:v>
                </c:pt>
                <c:pt idx="8">
                  <c:v>116097</c:v>
                </c:pt>
                <c:pt idx="9">
                  <c:v>105209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FBD6-4F28-B980-E9AAE86A128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Max ОУГР+100% премии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777777473996339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FBD6-4F28-B980-E9AAE86A128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555554947992678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FBD6-4F28-B980-E9AAE86A128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3888887369982205E-3"/>
                  <c:y val="2.27898346570578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FBD6-4F28-B980-E9AAE86A128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7777774739962883E-3"/>
                  <c:y val="2.27898346570578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FBD6-4F28-B980-E9AAE86A128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"/>
                  <c:y val="-2.27898346570578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FBD6-4F28-B980-E9AAE86A128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lt1"/>
              </a:solidFill>
              <a:ln>
                <a:solidFill>
                  <a:schemeClr val="dk1">
                    <a:lumMod val="25000"/>
                    <a:lumOff val="75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downArrowCallou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Лист1!$A$2:$A$11</c:f>
              <c:strCache>
                <c:ptCount val="10"/>
                <c:pt idx="0">
                  <c:v>Первый вице-губернатор </c:v>
                </c:pt>
                <c:pt idx="1">
                  <c:v>Председатель Правительства - Первый вице-губернатор</c:v>
                </c:pt>
                <c:pt idx="2">
                  <c:v>Вице-губернатор</c:v>
                </c:pt>
                <c:pt idx="3">
                  <c:v>Заместитель Председателя Правительства</c:v>
                </c:pt>
                <c:pt idx="4">
                  <c:v>Министр, Руководитель Агентства - член Правительства КК </c:v>
                </c:pt>
                <c:pt idx="5">
                  <c:v>Руководитель Агентства, Службы по 1 группе оплаты</c:v>
                </c:pt>
                <c:pt idx="6">
                  <c:v>Руководитель Агентства, Службы по 2 группе оплаты</c:v>
                </c:pt>
                <c:pt idx="7">
                  <c:v>Руководитель Агентства, Службы по 3 группе оплаты</c:v>
                </c:pt>
                <c:pt idx="8">
                  <c:v>Руководитель Инспекции 2 группа</c:v>
                </c:pt>
                <c:pt idx="9">
                  <c:v>Руководитель Инспекции 3 группа</c:v>
                </c:pt>
              </c:strCache>
            </c:strRef>
          </c:cat>
          <c:val>
            <c:numRef>
              <c:f>Лист1!$C$2:$C$11</c:f>
              <c:numCache>
                <c:formatCode>#,##0</c:formatCode>
                <c:ptCount val="10"/>
                <c:pt idx="0">
                  <c:v>323653</c:v>
                </c:pt>
                <c:pt idx="1">
                  <c:v>323653</c:v>
                </c:pt>
                <c:pt idx="2">
                  <c:v>287558</c:v>
                </c:pt>
                <c:pt idx="3">
                  <c:v>287558</c:v>
                </c:pt>
                <c:pt idx="4">
                  <c:v>230628</c:v>
                </c:pt>
                <c:pt idx="5">
                  <c:v>231233</c:v>
                </c:pt>
                <c:pt idx="6">
                  <c:v>212058</c:v>
                </c:pt>
                <c:pt idx="7">
                  <c:v>192883</c:v>
                </c:pt>
                <c:pt idx="8">
                  <c:v>148517</c:v>
                </c:pt>
                <c:pt idx="9">
                  <c:v>129484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FBD6-4F28-B980-E9AAE86A12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75204592"/>
        <c:axId val="775210032"/>
        <c:axId val="0"/>
      </c:bar3DChart>
      <c:catAx>
        <c:axId val="775204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75210032"/>
        <c:crosses val="autoZero"/>
        <c:auto val="1"/>
        <c:lblAlgn val="ctr"/>
        <c:lblOffset val="100"/>
        <c:noMultiLvlLbl val="0"/>
      </c:catAx>
      <c:valAx>
        <c:axId val="775210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75204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6306960158906372"/>
          <c:y val="0.93513115819016412"/>
          <c:w val="0.43497184656913312"/>
          <c:h val="4.66369740841895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69172D-F5C5-4EC2-8146-8768401F2505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81AEA87-389D-4BDF-A27F-BD6F74BBAFEC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200" kern="1200" dirty="0" smtClean="0">
              <a:solidFill>
                <a:schemeClr val="tx1"/>
              </a:solidFill>
              <a:latin typeface="Arial Black" panose="020B0A04020102020204" pitchFamily="34" charset="0"/>
              <a:ea typeface="+mj-ea"/>
              <a:cs typeface="+mj-cs"/>
            </a:rPr>
            <a:t>Определение фактических (достигнутых) значений показателей за предшествующий период на основании отчета руководителя</a:t>
          </a:r>
          <a:endParaRPr lang="ru-RU" sz="1200" kern="1200" dirty="0">
            <a:solidFill>
              <a:schemeClr val="tx1"/>
            </a:solidFill>
            <a:latin typeface="Arial Black" panose="020B0A04020102020204" pitchFamily="34" charset="0"/>
            <a:ea typeface="+mj-ea"/>
            <a:cs typeface="+mj-cs"/>
          </a:endParaRPr>
        </a:p>
      </dgm:t>
    </dgm:pt>
    <dgm:pt modelId="{970ED4BB-77FB-4825-9D4E-4A80C54CA881}" type="parTrans" cxnId="{63CC56C6-9E48-4CCC-BCC3-FBD8E2BED909}">
      <dgm:prSet/>
      <dgm:spPr/>
      <dgm:t>
        <a:bodyPr/>
        <a:lstStyle/>
        <a:p>
          <a:endParaRPr lang="ru-RU"/>
        </a:p>
      </dgm:t>
    </dgm:pt>
    <dgm:pt modelId="{20E5816A-7098-4EB4-BEAD-A4D0CE775C15}" type="sibTrans" cxnId="{63CC56C6-9E48-4CCC-BCC3-FBD8E2BED909}">
      <dgm:prSet/>
      <dgm:spPr/>
      <dgm:t>
        <a:bodyPr/>
        <a:lstStyle/>
        <a:p>
          <a:endParaRPr lang="ru-RU"/>
        </a:p>
      </dgm:t>
    </dgm:pt>
    <dgm:pt modelId="{8AA16541-1801-4E7D-9024-D873A71DB54B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200" kern="1200" dirty="0" smtClean="0">
              <a:solidFill>
                <a:schemeClr val="tx1"/>
              </a:solidFill>
              <a:latin typeface="Arial Black" panose="020B0A04020102020204" pitchFamily="34" charset="0"/>
              <a:ea typeface="+mj-ea"/>
              <a:cs typeface="+mj-cs"/>
            </a:rPr>
            <a:t>Определение оценки по каждому показателю и итоговой оценки</a:t>
          </a:r>
          <a:endParaRPr lang="ru-RU" sz="1200" kern="1200" dirty="0">
            <a:solidFill>
              <a:schemeClr val="tx1"/>
            </a:solidFill>
            <a:latin typeface="Arial Black" panose="020B0A04020102020204" pitchFamily="34" charset="0"/>
            <a:ea typeface="+mj-ea"/>
            <a:cs typeface="+mj-cs"/>
          </a:endParaRPr>
        </a:p>
      </dgm:t>
    </dgm:pt>
    <dgm:pt modelId="{D04F0F10-AC61-42B1-B4F3-B6DC645397EC}" type="parTrans" cxnId="{B189D3B1-18DB-485F-AFCA-1DEBE3122005}">
      <dgm:prSet/>
      <dgm:spPr/>
      <dgm:t>
        <a:bodyPr/>
        <a:lstStyle/>
        <a:p>
          <a:endParaRPr lang="ru-RU"/>
        </a:p>
      </dgm:t>
    </dgm:pt>
    <dgm:pt modelId="{4CDAEB3C-E0AD-499E-8182-0E120AEB69AF}" type="sibTrans" cxnId="{B189D3B1-18DB-485F-AFCA-1DEBE3122005}">
      <dgm:prSet/>
      <dgm:spPr/>
      <dgm:t>
        <a:bodyPr/>
        <a:lstStyle/>
        <a:p>
          <a:endParaRPr lang="ru-RU"/>
        </a:p>
      </dgm:t>
    </dgm:pt>
    <dgm:pt modelId="{10C734E7-B454-4FEE-BF44-8956C6673C64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200" kern="1200" dirty="0" smtClean="0">
              <a:solidFill>
                <a:schemeClr val="tx1"/>
              </a:solidFill>
              <a:latin typeface="Arial Black" panose="020B0A04020102020204" pitchFamily="34" charset="0"/>
              <a:ea typeface="+mj-ea"/>
              <a:cs typeface="+mj-cs"/>
            </a:rPr>
            <a:t>Определение размера материального стимулирования руководителей по результатам итоговой оценки</a:t>
          </a:r>
          <a:endParaRPr lang="ru-RU" sz="1200" kern="1200" dirty="0">
            <a:solidFill>
              <a:schemeClr val="tx1"/>
            </a:solidFill>
            <a:latin typeface="Arial Black" panose="020B0A04020102020204" pitchFamily="34" charset="0"/>
            <a:ea typeface="+mj-ea"/>
            <a:cs typeface="+mj-cs"/>
          </a:endParaRPr>
        </a:p>
      </dgm:t>
    </dgm:pt>
    <dgm:pt modelId="{56BAAB55-2D09-49E4-812F-A3440A14D0CE}" type="parTrans" cxnId="{1F9ED0F9-492B-40EA-BC60-309BE5320981}">
      <dgm:prSet/>
      <dgm:spPr/>
      <dgm:t>
        <a:bodyPr/>
        <a:lstStyle/>
        <a:p>
          <a:endParaRPr lang="ru-RU"/>
        </a:p>
      </dgm:t>
    </dgm:pt>
    <dgm:pt modelId="{10DEA62B-B9D8-4594-B7F7-B447F0F4402B}" type="sibTrans" cxnId="{1F9ED0F9-492B-40EA-BC60-309BE5320981}">
      <dgm:prSet/>
      <dgm:spPr/>
      <dgm:t>
        <a:bodyPr/>
        <a:lstStyle/>
        <a:p>
          <a:endParaRPr lang="ru-RU"/>
        </a:p>
      </dgm:t>
    </dgm:pt>
    <dgm:pt modelId="{63758B0C-DE5B-455E-9AD5-6D52B0FE08A5}">
      <dgm:prSet custT="1"/>
      <dgm:spPr>
        <a:solidFill>
          <a:srgbClr val="00B0F0"/>
        </a:solidFill>
      </dgm:spPr>
      <dgm:t>
        <a:bodyPr/>
        <a:lstStyle/>
        <a:p>
          <a:r>
            <a:rPr lang="ru-RU" sz="1200" kern="1200" dirty="0" smtClean="0">
              <a:solidFill>
                <a:schemeClr val="tx1"/>
              </a:solidFill>
              <a:latin typeface="Arial Black" panose="020B0A04020102020204" pitchFamily="34" charset="0"/>
              <a:ea typeface="+mj-ea"/>
              <a:cs typeface="+mj-cs"/>
            </a:rPr>
            <a:t>Определение экономии ФОТ</a:t>
          </a:r>
          <a:endParaRPr lang="ru-RU" sz="1200" kern="1200" dirty="0">
            <a:solidFill>
              <a:schemeClr val="tx1"/>
            </a:solidFill>
            <a:latin typeface="Arial Black" panose="020B0A04020102020204" pitchFamily="34" charset="0"/>
            <a:ea typeface="+mj-ea"/>
            <a:cs typeface="+mj-cs"/>
          </a:endParaRPr>
        </a:p>
      </dgm:t>
    </dgm:pt>
    <dgm:pt modelId="{A2A2E45D-8CBB-430F-BFEF-28E60E0943D7}" type="parTrans" cxnId="{50F6B7CF-9BC2-43F2-AF19-7AA8E56D13DE}">
      <dgm:prSet/>
      <dgm:spPr/>
      <dgm:t>
        <a:bodyPr/>
        <a:lstStyle/>
        <a:p>
          <a:endParaRPr lang="ru-RU"/>
        </a:p>
      </dgm:t>
    </dgm:pt>
    <dgm:pt modelId="{FFFC6AEA-DFD3-4052-B03D-8F90BA6229A6}" type="sibTrans" cxnId="{50F6B7CF-9BC2-43F2-AF19-7AA8E56D13DE}">
      <dgm:prSet/>
      <dgm:spPr/>
      <dgm:t>
        <a:bodyPr/>
        <a:lstStyle/>
        <a:p>
          <a:endParaRPr lang="ru-RU"/>
        </a:p>
      </dgm:t>
    </dgm:pt>
    <dgm:pt modelId="{2D854A29-FABC-4C20-8E84-6AD9AB9A0254}" type="pres">
      <dgm:prSet presAssocID="{6769172D-F5C5-4EC2-8146-8768401F2505}" presName="CompostProcess" presStyleCnt="0">
        <dgm:presLayoutVars>
          <dgm:dir/>
          <dgm:resizeHandles val="exact"/>
        </dgm:presLayoutVars>
      </dgm:prSet>
      <dgm:spPr/>
    </dgm:pt>
    <dgm:pt modelId="{49900055-69F0-4076-8C9B-FB0D86A759A8}" type="pres">
      <dgm:prSet presAssocID="{6769172D-F5C5-4EC2-8146-8768401F2505}" presName="arrow" presStyleLbl="bgShp" presStyleIdx="0" presStyleCnt="1" custScaleX="117647" custLinFactNeighborX="-226" custLinFactNeighborY="10480"/>
      <dgm:spPr>
        <a:solidFill>
          <a:srgbClr val="C00000">
            <a:alpha val="66000"/>
          </a:srgbClr>
        </a:solidFill>
      </dgm:spPr>
    </dgm:pt>
    <dgm:pt modelId="{9A6E41CA-8872-48DC-A2C8-ED0A27924AED}" type="pres">
      <dgm:prSet presAssocID="{6769172D-F5C5-4EC2-8146-8768401F2505}" presName="linearProcess" presStyleCnt="0"/>
      <dgm:spPr/>
    </dgm:pt>
    <dgm:pt modelId="{20409E2A-F50E-43BF-97F5-8293062DBB66}" type="pres">
      <dgm:prSet presAssocID="{A81AEA87-389D-4BDF-A27F-BD6F74BBAFEC}" presName="textNode" presStyleLbl="node1" presStyleIdx="0" presStyleCnt="4" custScaleX="791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4EC2C0-AD7B-4380-84FC-4D63BF7F66AD}" type="pres">
      <dgm:prSet presAssocID="{20E5816A-7098-4EB4-BEAD-A4D0CE775C15}" presName="sibTrans" presStyleCnt="0"/>
      <dgm:spPr/>
    </dgm:pt>
    <dgm:pt modelId="{D6FC4ADB-DF39-48F0-B412-51EA3DFD50B2}" type="pres">
      <dgm:prSet presAssocID="{8AA16541-1801-4E7D-9024-D873A71DB54B}" presName="textNode" presStyleLbl="node1" presStyleIdx="1" presStyleCnt="4" custScaleX="68295" custLinFactNeighborX="-7350" custLinFactNeighborY="-8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40B38E-5950-4D3C-8E15-BED76900F984}" type="pres">
      <dgm:prSet presAssocID="{4CDAEB3C-E0AD-499E-8182-0E120AEB69AF}" presName="sibTrans" presStyleCnt="0"/>
      <dgm:spPr/>
    </dgm:pt>
    <dgm:pt modelId="{9122A0F6-1EC1-46AB-85B2-552CB242E7FF}" type="pres">
      <dgm:prSet presAssocID="{63758B0C-DE5B-455E-9AD5-6D52B0FE08A5}" presName="textNode" presStyleLbl="node1" presStyleIdx="2" presStyleCnt="4" custScaleX="543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7F931A-074D-42E2-A0E8-EB9BFAE5FE5B}" type="pres">
      <dgm:prSet presAssocID="{FFFC6AEA-DFD3-4052-B03D-8F90BA6229A6}" presName="sibTrans" presStyleCnt="0"/>
      <dgm:spPr/>
    </dgm:pt>
    <dgm:pt modelId="{7BE4B15D-37B1-465F-8D39-0C7BC61A9267}" type="pres">
      <dgm:prSet presAssocID="{10C734E7-B454-4FEE-BF44-8956C6673C64}" presName="textNode" presStyleLbl="node1" presStyleIdx="3" presStyleCnt="4" custScaleX="667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F9ED0F9-492B-40EA-BC60-309BE5320981}" srcId="{6769172D-F5C5-4EC2-8146-8768401F2505}" destId="{10C734E7-B454-4FEE-BF44-8956C6673C64}" srcOrd="3" destOrd="0" parTransId="{56BAAB55-2D09-49E4-812F-A3440A14D0CE}" sibTransId="{10DEA62B-B9D8-4594-B7F7-B447F0F4402B}"/>
    <dgm:cxn modelId="{3C53B5A9-BBD9-4826-98FF-C55A3130F1AA}" type="presOf" srcId="{6769172D-F5C5-4EC2-8146-8768401F2505}" destId="{2D854A29-FABC-4C20-8E84-6AD9AB9A0254}" srcOrd="0" destOrd="0" presId="urn:microsoft.com/office/officeart/2005/8/layout/hProcess9"/>
    <dgm:cxn modelId="{B189D3B1-18DB-485F-AFCA-1DEBE3122005}" srcId="{6769172D-F5C5-4EC2-8146-8768401F2505}" destId="{8AA16541-1801-4E7D-9024-D873A71DB54B}" srcOrd="1" destOrd="0" parTransId="{D04F0F10-AC61-42B1-B4F3-B6DC645397EC}" sibTransId="{4CDAEB3C-E0AD-499E-8182-0E120AEB69AF}"/>
    <dgm:cxn modelId="{0D7FD26C-FB0F-4027-9ECE-BD182B88ECF3}" type="presOf" srcId="{63758B0C-DE5B-455E-9AD5-6D52B0FE08A5}" destId="{9122A0F6-1EC1-46AB-85B2-552CB242E7FF}" srcOrd="0" destOrd="0" presId="urn:microsoft.com/office/officeart/2005/8/layout/hProcess9"/>
    <dgm:cxn modelId="{63CC56C6-9E48-4CCC-BCC3-FBD8E2BED909}" srcId="{6769172D-F5C5-4EC2-8146-8768401F2505}" destId="{A81AEA87-389D-4BDF-A27F-BD6F74BBAFEC}" srcOrd="0" destOrd="0" parTransId="{970ED4BB-77FB-4825-9D4E-4A80C54CA881}" sibTransId="{20E5816A-7098-4EB4-BEAD-A4D0CE775C15}"/>
    <dgm:cxn modelId="{50F6B7CF-9BC2-43F2-AF19-7AA8E56D13DE}" srcId="{6769172D-F5C5-4EC2-8146-8768401F2505}" destId="{63758B0C-DE5B-455E-9AD5-6D52B0FE08A5}" srcOrd="2" destOrd="0" parTransId="{A2A2E45D-8CBB-430F-BFEF-28E60E0943D7}" sibTransId="{FFFC6AEA-DFD3-4052-B03D-8F90BA6229A6}"/>
    <dgm:cxn modelId="{53961AAD-9AC5-42F3-8208-100C7C12BFCD}" type="presOf" srcId="{8AA16541-1801-4E7D-9024-D873A71DB54B}" destId="{D6FC4ADB-DF39-48F0-B412-51EA3DFD50B2}" srcOrd="0" destOrd="0" presId="urn:microsoft.com/office/officeart/2005/8/layout/hProcess9"/>
    <dgm:cxn modelId="{7333DA3A-6E2D-46F6-9296-810FC5CA7FAD}" type="presOf" srcId="{A81AEA87-389D-4BDF-A27F-BD6F74BBAFEC}" destId="{20409E2A-F50E-43BF-97F5-8293062DBB66}" srcOrd="0" destOrd="0" presId="urn:microsoft.com/office/officeart/2005/8/layout/hProcess9"/>
    <dgm:cxn modelId="{DE1AF98B-21F4-4EC8-92CE-7B7FE37D951D}" type="presOf" srcId="{10C734E7-B454-4FEE-BF44-8956C6673C64}" destId="{7BE4B15D-37B1-465F-8D39-0C7BC61A9267}" srcOrd="0" destOrd="0" presId="urn:microsoft.com/office/officeart/2005/8/layout/hProcess9"/>
    <dgm:cxn modelId="{7846FD46-088D-4809-9D35-1B20023DF764}" type="presParOf" srcId="{2D854A29-FABC-4C20-8E84-6AD9AB9A0254}" destId="{49900055-69F0-4076-8C9B-FB0D86A759A8}" srcOrd="0" destOrd="0" presId="urn:microsoft.com/office/officeart/2005/8/layout/hProcess9"/>
    <dgm:cxn modelId="{26B4641B-DF04-4527-AB2A-96E9333775DE}" type="presParOf" srcId="{2D854A29-FABC-4C20-8E84-6AD9AB9A0254}" destId="{9A6E41CA-8872-48DC-A2C8-ED0A27924AED}" srcOrd="1" destOrd="0" presId="urn:microsoft.com/office/officeart/2005/8/layout/hProcess9"/>
    <dgm:cxn modelId="{F8D48F8A-D56F-4172-B81F-EAC5F4922C26}" type="presParOf" srcId="{9A6E41CA-8872-48DC-A2C8-ED0A27924AED}" destId="{20409E2A-F50E-43BF-97F5-8293062DBB66}" srcOrd="0" destOrd="0" presId="urn:microsoft.com/office/officeart/2005/8/layout/hProcess9"/>
    <dgm:cxn modelId="{B9092C3D-F076-4AC6-BFD7-34525F722E75}" type="presParOf" srcId="{9A6E41CA-8872-48DC-A2C8-ED0A27924AED}" destId="{6E4EC2C0-AD7B-4380-84FC-4D63BF7F66AD}" srcOrd="1" destOrd="0" presId="urn:microsoft.com/office/officeart/2005/8/layout/hProcess9"/>
    <dgm:cxn modelId="{94432E95-99C1-4107-B5F2-BECF695887FB}" type="presParOf" srcId="{9A6E41CA-8872-48DC-A2C8-ED0A27924AED}" destId="{D6FC4ADB-DF39-48F0-B412-51EA3DFD50B2}" srcOrd="2" destOrd="0" presId="urn:microsoft.com/office/officeart/2005/8/layout/hProcess9"/>
    <dgm:cxn modelId="{FCA913C4-F218-49DD-B89B-841B3A8845CA}" type="presParOf" srcId="{9A6E41CA-8872-48DC-A2C8-ED0A27924AED}" destId="{B440B38E-5950-4D3C-8E15-BED76900F984}" srcOrd="3" destOrd="0" presId="urn:microsoft.com/office/officeart/2005/8/layout/hProcess9"/>
    <dgm:cxn modelId="{DFC10612-0B65-480F-9E62-0189531DCFD1}" type="presParOf" srcId="{9A6E41CA-8872-48DC-A2C8-ED0A27924AED}" destId="{9122A0F6-1EC1-46AB-85B2-552CB242E7FF}" srcOrd="4" destOrd="0" presId="urn:microsoft.com/office/officeart/2005/8/layout/hProcess9"/>
    <dgm:cxn modelId="{C001DFCE-BDDB-416F-8C99-A775886B2EB0}" type="presParOf" srcId="{9A6E41CA-8872-48DC-A2C8-ED0A27924AED}" destId="{D27F931A-074D-42E2-A0E8-EB9BFAE5FE5B}" srcOrd="5" destOrd="0" presId="urn:microsoft.com/office/officeart/2005/8/layout/hProcess9"/>
    <dgm:cxn modelId="{4917D706-907C-4629-AA83-9EE45D929FE5}" type="presParOf" srcId="{9A6E41CA-8872-48DC-A2C8-ED0A27924AED}" destId="{7BE4B15D-37B1-465F-8D39-0C7BC61A9267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69172D-F5C5-4EC2-8146-8768401F2505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81AEA87-389D-4BDF-A27F-BD6F74BBAFEC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200" kern="1200" dirty="0" smtClean="0">
              <a:solidFill>
                <a:schemeClr val="tx1"/>
              </a:solidFill>
              <a:latin typeface="Arial Black" panose="020B0A04020102020204" pitchFamily="34" charset="0"/>
              <a:ea typeface="+mj-ea"/>
              <a:cs typeface="+mj-cs"/>
            </a:rPr>
            <a:t>Определение фактических (достигнутых) значений показателей за предшествующий период на основании отчета руководителя</a:t>
          </a:r>
          <a:endParaRPr lang="ru-RU" sz="1200" kern="1200" dirty="0">
            <a:solidFill>
              <a:schemeClr val="tx1"/>
            </a:solidFill>
            <a:latin typeface="Arial Black" panose="020B0A04020102020204" pitchFamily="34" charset="0"/>
            <a:ea typeface="+mj-ea"/>
            <a:cs typeface="+mj-cs"/>
          </a:endParaRPr>
        </a:p>
      </dgm:t>
    </dgm:pt>
    <dgm:pt modelId="{970ED4BB-77FB-4825-9D4E-4A80C54CA881}" type="parTrans" cxnId="{63CC56C6-9E48-4CCC-BCC3-FBD8E2BED909}">
      <dgm:prSet/>
      <dgm:spPr/>
      <dgm:t>
        <a:bodyPr/>
        <a:lstStyle/>
        <a:p>
          <a:endParaRPr lang="ru-RU"/>
        </a:p>
      </dgm:t>
    </dgm:pt>
    <dgm:pt modelId="{20E5816A-7098-4EB4-BEAD-A4D0CE775C15}" type="sibTrans" cxnId="{63CC56C6-9E48-4CCC-BCC3-FBD8E2BED909}">
      <dgm:prSet/>
      <dgm:spPr/>
      <dgm:t>
        <a:bodyPr/>
        <a:lstStyle/>
        <a:p>
          <a:endParaRPr lang="ru-RU"/>
        </a:p>
      </dgm:t>
    </dgm:pt>
    <dgm:pt modelId="{8AA16541-1801-4E7D-9024-D873A71DB54B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200" kern="1200" dirty="0" smtClean="0">
              <a:solidFill>
                <a:schemeClr val="tx1"/>
              </a:solidFill>
              <a:latin typeface="Arial Black" panose="020B0A04020102020204" pitchFamily="34" charset="0"/>
              <a:ea typeface="+mj-ea"/>
              <a:cs typeface="+mj-cs"/>
            </a:rPr>
            <a:t>Определение оценки по каждому показателю и итоговой оценки</a:t>
          </a:r>
          <a:endParaRPr lang="ru-RU" sz="1200" kern="1200" dirty="0">
            <a:solidFill>
              <a:schemeClr val="tx1"/>
            </a:solidFill>
            <a:latin typeface="Arial Black" panose="020B0A04020102020204" pitchFamily="34" charset="0"/>
            <a:ea typeface="+mj-ea"/>
            <a:cs typeface="+mj-cs"/>
          </a:endParaRPr>
        </a:p>
      </dgm:t>
    </dgm:pt>
    <dgm:pt modelId="{D04F0F10-AC61-42B1-B4F3-B6DC645397EC}" type="parTrans" cxnId="{B189D3B1-18DB-485F-AFCA-1DEBE3122005}">
      <dgm:prSet/>
      <dgm:spPr/>
      <dgm:t>
        <a:bodyPr/>
        <a:lstStyle/>
        <a:p>
          <a:endParaRPr lang="ru-RU"/>
        </a:p>
      </dgm:t>
    </dgm:pt>
    <dgm:pt modelId="{4CDAEB3C-E0AD-499E-8182-0E120AEB69AF}" type="sibTrans" cxnId="{B189D3B1-18DB-485F-AFCA-1DEBE3122005}">
      <dgm:prSet/>
      <dgm:spPr/>
      <dgm:t>
        <a:bodyPr/>
        <a:lstStyle/>
        <a:p>
          <a:endParaRPr lang="ru-RU"/>
        </a:p>
      </dgm:t>
    </dgm:pt>
    <dgm:pt modelId="{63758B0C-DE5B-455E-9AD5-6D52B0FE08A5}">
      <dgm:prSet custT="1"/>
      <dgm:spPr>
        <a:solidFill>
          <a:srgbClr val="00B0F0"/>
        </a:solidFill>
      </dgm:spPr>
      <dgm:t>
        <a:bodyPr/>
        <a:lstStyle/>
        <a:p>
          <a:r>
            <a:rPr lang="ru-RU" sz="1050" kern="1200" dirty="0" smtClean="0">
              <a:solidFill>
                <a:schemeClr val="tx1"/>
              </a:solidFill>
              <a:latin typeface="Arial Black" panose="020B0A04020102020204" pitchFamily="34" charset="0"/>
              <a:ea typeface="+mj-ea"/>
              <a:cs typeface="+mj-cs"/>
            </a:rPr>
            <a:t>Определение размера надбавки за особые условия </a:t>
          </a:r>
        </a:p>
        <a:p>
          <a:r>
            <a:rPr lang="ru-RU" sz="1050" kern="1200" dirty="0" smtClean="0">
              <a:solidFill>
                <a:schemeClr val="tx1"/>
              </a:solidFill>
              <a:latin typeface="Arial Black" panose="020B0A04020102020204" pitchFamily="34" charset="0"/>
              <a:ea typeface="+mj-ea"/>
              <a:cs typeface="+mj-cs"/>
            </a:rPr>
            <a:t>(от 150 % до 200 % или 170 % до 200 %) </a:t>
          </a:r>
          <a:endParaRPr lang="ru-RU" sz="1050" kern="1200" dirty="0">
            <a:solidFill>
              <a:schemeClr val="tx1"/>
            </a:solidFill>
            <a:latin typeface="Arial Black" panose="020B0A04020102020204" pitchFamily="34" charset="0"/>
            <a:ea typeface="+mj-ea"/>
            <a:cs typeface="+mj-cs"/>
          </a:endParaRPr>
        </a:p>
      </dgm:t>
    </dgm:pt>
    <dgm:pt modelId="{A2A2E45D-8CBB-430F-BFEF-28E60E0943D7}" type="parTrans" cxnId="{50F6B7CF-9BC2-43F2-AF19-7AA8E56D13DE}">
      <dgm:prSet/>
      <dgm:spPr/>
      <dgm:t>
        <a:bodyPr/>
        <a:lstStyle/>
        <a:p>
          <a:endParaRPr lang="ru-RU"/>
        </a:p>
      </dgm:t>
    </dgm:pt>
    <dgm:pt modelId="{FFFC6AEA-DFD3-4052-B03D-8F90BA6229A6}" type="sibTrans" cxnId="{50F6B7CF-9BC2-43F2-AF19-7AA8E56D13DE}">
      <dgm:prSet/>
      <dgm:spPr/>
      <dgm:t>
        <a:bodyPr/>
        <a:lstStyle/>
        <a:p>
          <a:endParaRPr lang="ru-RU"/>
        </a:p>
      </dgm:t>
    </dgm:pt>
    <dgm:pt modelId="{2D854A29-FABC-4C20-8E84-6AD9AB9A0254}" type="pres">
      <dgm:prSet presAssocID="{6769172D-F5C5-4EC2-8146-8768401F2505}" presName="CompostProcess" presStyleCnt="0">
        <dgm:presLayoutVars>
          <dgm:dir/>
          <dgm:resizeHandles val="exact"/>
        </dgm:presLayoutVars>
      </dgm:prSet>
      <dgm:spPr/>
    </dgm:pt>
    <dgm:pt modelId="{49900055-69F0-4076-8C9B-FB0D86A759A8}" type="pres">
      <dgm:prSet presAssocID="{6769172D-F5C5-4EC2-8146-8768401F2505}" presName="arrow" presStyleLbl="bgShp" presStyleIdx="0" presStyleCnt="1" custScaleX="117647" custLinFactNeighborX="-226" custLinFactNeighborY="10480"/>
      <dgm:spPr>
        <a:solidFill>
          <a:srgbClr val="C00000">
            <a:alpha val="66000"/>
          </a:srgbClr>
        </a:solidFill>
      </dgm:spPr>
    </dgm:pt>
    <dgm:pt modelId="{9A6E41CA-8872-48DC-A2C8-ED0A27924AED}" type="pres">
      <dgm:prSet presAssocID="{6769172D-F5C5-4EC2-8146-8768401F2505}" presName="linearProcess" presStyleCnt="0"/>
      <dgm:spPr/>
    </dgm:pt>
    <dgm:pt modelId="{20409E2A-F50E-43BF-97F5-8293062DBB66}" type="pres">
      <dgm:prSet presAssocID="{A81AEA87-389D-4BDF-A27F-BD6F74BBAFEC}" presName="textNode" presStyleLbl="node1" presStyleIdx="0" presStyleCnt="3" custScaleX="1003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4EC2C0-AD7B-4380-84FC-4D63BF7F66AD}" type="pres">
      <dgm:prSet presAssocID="{20E5816A-7098-4EB4-BEAD-A4D0CE775C15}" presName="sibTrans" presStyleCnt="0"/>
      <dgm:spPr/>
    </dgm:pt>
    <dgm:pt modelId="{D6FC4ADB-DF39-48F0-B412-51EA3DFD50B2}" type="pres">
      <dgm:prSet presAssocID="{8AA16541-1801-4E7D-9024-D873A71DB54B}" presName="textNode" presStyleLbl="node1" presStyleIdx="1" presStyleCnt="3" custScaleX="79756" custLinFactNeighborX="-7350" custLinFactNeighborY="-8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40B38E-5950-4D3C-8E15-BED76900F984}" type="pres">
      <dgm:prSet presAssocID="{4CDAEB3C-E0AD-499E-8182-0E120AEB69AF}" presName="sibTrans" presStyleCnt="0"/>
      <dgm:spPr/>
    </dgm:pt>
    <dgm:pt modelId="{9122A0F6-1EC1-46AB-85B2-552CB242E7FF}" type="pres">
      <dgm:prSet presAssocID="{63758B0C-DE5B-455E-9AD5-6D52B0FE08A5}" presName="textNode" presStyleLbl="node1" presStyleIdx="2" presStyleCnt="3" custScaleX="758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C53B5A9-BBD9-4826-98FF-C55A3130F1AA}" type="presOf" srcId="{6769172D-F5C5-4EC2-8146-8768401F2505}" destId="{2D854A29-FABC-4C20-8E84-6AD9AB9A0254}" srcOrd="0" destOrd="0" presId="urn:microsoft.com/office/officeart/2005/8/layout/hProcess9"/>
    <dgm:cxn modelId="{B189D3B1-18DB-485F-AFCA-1DEBE3122005}" srcId="{6769172D-F5C5-4EC2-8146-8768401F2505}" destId="{8AA16541-1801-4E7D-9024-D873A71DB54B}" srcOrd="1" destOrd="0" parTransId="{D04F0F10-AC61-42B1-B4F3-B6DC645397EC}" sibTransId="{4CDAEB3C-E0AD-499E-8182-0E120AEB69AF}"/>
    <dgm:cxn modelId="{0D7FD26C-FB0F-4027-9ECE-BD182B88ECF3}" type="presOf" srcId="{63758B0C-DE5B-455E-9AD5-6D52B0FE08A5}" destId="{9122A0F6-1EC1-46AB-85B2-552CB242E7FF}" srcOrd="0" destOrd="0" presId="urn:microsoft.com/office/officeart/2005/8/layout/hProcess9"/>
    <dgm:cxn modelId="{63CC56C6-9E48-4CCC-BCC3-FBD8E2BED909}" srcId="{6769172D-F5C5-4EC2-8146-8768401F2505}" destId="{A81AEA87-389D-4BDF-A27F-BD6F74BBAFEC}" srcOrd="0" destOrd="0" parTransId="{970ED4BB-77FB-4825-9D4E-4A80C54CA881}" sibTransId="{20E5816A-7098-4EB4-BEAD-A4D0CE775C15}"/>
    <dgm:cxn modelId="{50F6B7CF-9BC2-43F2-AF19-7AA8E56D13DE}" srcId="{6769172D-F5C5-4EC2-8146-8768401F2505}" destId="{63758B0C-DE5B-455E-9AD5-6D52B0FE08A5}" srcOrd="2" destOrd="0" parTransId="{A2A2E45D-8CBB-430F-BFEF-28E60E0943D7}" sibTransId="{FFFC6AEA-DFD3-4052-B03D-8F90BA6229A6}"/>
    <dgm:cxn modelId="{53961AAD-9AC5-42F3-8208-100C7C12BFCD}" type="presOf" srcId="{8AA16541-1801-4E7D-9024-D873A71DB54B}" destId="{D6FC4ADB-DF39-48F0-B412-51EA3DFD50B2}" srcOrd="0" destOrd="0" presId="urn:microsoft.com/office/officeart/2005/8/layout/hProcess9"/>
    <dgm:cxn modelId="{7333DA3A-6E2D-46F6-9296-810FC5CA7FAD}" type="presOf" srcId="{A81AEA87-389D-4BDF-A27F-BD6F74BBAFEC}" destId="{20409E2A-F50E-43BF-97F5-8293062DBB66}" srcOrd="0" destOrd="0" presId="urn:microsoft.com/office/officeart/2005/8/layout/hProcess9"/>
    <dgm:cxn modelId="{7846FD46-088D-4809-9D35-1B20023DF764}" type="presParOf" srcId="{2D854A29-FABC-4C20-8E84-6AD9AB9A0254}" destId="{49900055-69F0-4076-8C9B-FB0D86A759A8}" srcOrd="0" destOrd="0" presId="urn:microsoft.com/office/officeart/2005/8/layout/hProcess9"/>
    <dgm:cxn modelId="{26B4641B-DF04-4527-AB2A-96E9333775DE}" type="presParOf" srcId="{2D854A29-FABC-4C20-8E84-6AD9AB9A0254}" destId="{9A6E41CA-8872-48DC-A2C8-ED0A27924AED}" srcOrd="1" destOrd="0" presId="urn:microsoft.com/office/officeart/2005/8/layout/hProcess9"/>
    <dgm:cxn modelId="{F8D48F8A-D56F-4172-B81F-EAC5F4922C26}" type="presParOf" srcId="{9A6E41CA-8872-48DC-A2C8-ED0A27924AED}" destId="{20409E2A-F50E-43BF-97F5-8293062DBB66}" srcOrd="0" destOrd="0" presId="urn:microsoft.com/office/officeart/2005/8/layout/hProcess9"/>
    <dgm:cxn modelId="{B9092C3D-F076-4AC6-BFD7-34525F722E75}" type="presParOf" srcId="{9A6E41CA-8872-48DC-A2C8-ED0A27924AED}" destId="{6E4EC2C0-AD7B-4380-84FC-4D63BF7F66AD}" srcOrd="1" destOrd="0" presId="urn:microsoft.com/office/officeart/2005/8/layout/hProcess9"/>
    <dgm:cxn modelId="{94432E95-99C1-4107-B5F2-BECF695887FB}" type="presParOf" srcId="{9A6E41CA-8872-48DC-A2C8-ED0A27924AED}" destId="{D6FC4ADB-DF39-48F0-B412-51EA3DFD50B2}" srcOrd="2" destOrd="0" presId="urn:microsoft.com/office/officeart/2005/8/layout/hProcess9"/>
    <dgm:cxn modelId="{FCA913C4-F218-49DD-B89B-841B3A8845CA}" type="presParOf" srcId="{9A6E41CA-8872-48DC-A2C8-ED0A27924AED}" destId="{B440B38E-5950-4D3C-8E15-BED76900F984}" srcOrd="3" destOrd="0" presId="urn:microsoft.com/office/officeart/2005/8/layout/hProcess9"/>
    <dgm:cxn modelId="{DFC10612-0B65-480F-9E62-0189531DCFD1}" type="presParOf" srcId="{9A6E41CA-8872-48DC-A2C8-ED0A27924AED}" destId="{9122A0F6-1EC1-46AB-85B2-552CB242E7FF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900055-69F0-4076-8C9B-FB0D86A759A8}">
      <dsp:nvSpPr>
        <dsp:cNvPr id="0" name=""/>
        <dsp:cNvSpPr/>
      </dsp:nvSpPr>
      <dsp:spPr>
        <a:xfrm>
          <a:off x="0" y="0"/>
          <a:ext cx="7879305" cy="4192848"/>
        </a:xfrm>
        <a:prstGeom prst="rightArrow">
          <a:avLst/>
        </a:prstGeom>
        <a:solidFill>
          <a:srgbClr val="C00000">
            <a:alpha val="66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409E2A-F50E-43BF-97F5-8293062DBB66}">
      <dsp:nvSpPr>
        <dsp:cNvPr id="0" name=""/>
        <dsp:cNvSpPr/>
      </dsp:nvSpPr>
      <dsp:spPr>
        <a:xfrm>
          <a:off x="3596" y="1257854"/>
          <a:ext cx="2068991" cy="1677139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  <a:latin typeface="Arial Black" panose="020B0A04020102020204" pitchFamily="34" charset="0"/>
              <a:ea typeface="+mj-ea"/>
              <a:cs typeface="+mj-cs"/>
            </a:rPr>
            <a:t>Определение фактических (достигнутых) значений показателей за предшествующий период на основании отчета руководителя</a:t>
          </a:r>
          <a:endParaRPr lang="ru-RU" sz="1200" kern="1200" dirty="0">
            <a:solidFill>
              <a:schemeClr val="tx1"/>
            </a:solidFill>
            <a:latin typeface="Arial Black" panose="020B0A04020102020204" pitchFamily="34" charset="0"/>
            <a:ea typeface="+mj-ea"/>
            <a:cs typeface="+mj-cs"/>
          </a:endParaRPr>
        </a:p>
      </dsp:txBody>
      <dsp:txXfrm>
        <a:off x="85467" y="1339725"/>
        <a:ext cx="1905249" cy="1513397"/>
      </dsp:txXfrm>
    </dsp:sp>
    <dsp:sp modelId="{D6FC4ADB-DF39-48F0-B412-51EA3DFD50B2}">
      <dsp:nvSpPr>
        <dsp:cNvPr id="0" name=""/>
        <dsp:cNvSpPr/>
      </dsp:nvSpPr>
      <dsp:spPr>
        <a:xfrm>
          <a:off x="2336194" y="1242961"/>
          <a:ext cx="1784293" cy="1677139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  <a:latin typeface="Arial Black" panose="020B0A04020102020204" pitchFamily="34" charset="0"/>
              <a:ea typeface="+mj-ea"/>
              <a:cs typeface="+mj-cs"/>
            </a:rPr>
            <a:t>Определение оценки по каждому показателю и итоговой оценки</a:t>
          </a:r>
          <a:endParaRPr lang="ru-RU" sz="1200" kern="1200" dirty="0">
            <a:solidFill>
              <a:schemeClr val="tx1"/>
            </a:solidFill>
            <a:latin typeface="Arial Black" panose="020B0A04020102020204" pitchFamily="34" charset="0"/>
            <a:ea typeface="+mj-ea"/>
            <a:cs typeface="+mj-cs"/>
          </a:endParaRPr>
        </a:p>
      </dsp:txBody>
      <dsp:txXfrm>
        <a:off x="2418065" y="1324832"/>
        <a:ext cx="1620551" cy="1513397"/>
      </dsp:txXfrm>
    </dsp:sp>
    <dsp:sp modelId="{9122A0F6-1EC1-46AB-85B2-552CB242E7FF}">
      <dsp:nvSpPr>
        <dsp:cNvPr id="0" name=""/>
        <dsp:cNvSpPr/>
      </dsp:nvSpPr>
      <dsp:spPr>
        <a:xfrm>
          <a:off x="4425918" y="1257854"/>
          <a:ext cx="1421164" cy="1677139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  <a:latin typeface="Arial Black" panose="020B0A04020102020204" pitchFamily="34" charset="0"/>
              <a:ea typeface="+mj-ea"/>
              <a:cs typeface="+mj-cs"/>
            </a:rPr>
            <a:t>Определение экономии ФОТ</a:t>
          </a:r>
          <a:endParaRPr lang="ru-RU" sz="1200" kern="1200" dirty="0">
            <a:solidFill>
              <a:schemeClr val="tx1"/>
            </a:solidFill>
            <a:latin typeface="Arial Black" panose="020B0A04020102020204" pitchFamily="34" charset="0"/>
            <a:ea typeface="+mj-ea"/>
            <a:cs typeface="+mj-cs"/>
          </a:endParaRPr>
        </a:p>
      </dsp:txBody>
      <dsp:txXfrm>
        <a:off x="4495294" y="1327230"/>
        <a:ext cx="1282412" cy="1538387"/>
      </dsp:txXfrm>
    </dsp:sp>
    <dsp:sp modelId="{7BE4B15D-37B1-465F-8D39-0C7BC61A9267}">
      <dsp:nvSpPr>
        <dsp:cNvPr id="0" name=""/>
        <dsp:cNvSpPr/>
      </dsp:nvSpPr>
      <dsp:spPr>
        <a:xfrm>
          <a:off x="6131601" y="1257854"/>
          <a:ext cx="1744111" cy="1677139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  <a:latin typeface="Arial Black" panose="020B0A04020102020204" pitchFamily="34" charset="0"/>
              <a:ea typeface="+mj-ea"/>
              <a:cs typeface="+mj-cs"/>
            </a:rPr>
            <a:t>Определение размера материального стимулирования руководителей по результатам итоговой оценки</a:t>
          </a:r>
          <a:endParaRPr lang="ru-RU" sz="1200" kern="1200" dirty="0">
            <a:solidFill>
              <a:schemeClr val="tx1"/>
            </a:solidFill>
            <a:latin typeface="Arial Black" panose="020B0A04020102020204" pitchFamily="34" charset="0"/>
            <a:ea typeface="+mj-ea"/>
            <a:cs typeface="+mj-cs"/>
          </a:endParaRPr>
        </a:p>
      </dsp:txBody>
      <dsp:txXfrm>
        <a:off x="6213472" y="1339725"/>
        <a:ext cx="1580369" cy="15133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0.15149</cdr:x>
      <cdr:y>0.57381</cdr:y>
    </cdr:from>
    <cdr:to>
      <cdr:x>0.33439</cdr:x>
      <cdr:y>0.66429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194956" y="2826775"/>
          <a:ext cx="1442743" cy="4457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l"/>
          <a:r>
            <a:rPr lang="ru-RU" sz="1600" b="1" dirty="0" smtClean="0"/>
            <a:t>(182 559 руб.)</a:t>
          </a:r>
          <a:endParaRPr lang="ru-RU" sz="1600" b="1" dirty="0"/>
        </a:p>
      </cdr:txBody>
    </cdr:sp>
  </cdr:relSizeAnchor>
  <cdr:relSizeAnchor xmlns:cdr="http://schemas.openxmlformats.org/drawingml/2006/chartDrawing">
    <cdr:from>
      <cdr:x>0.10458</cdr:x>
      <cdr:y>0.09425</cdr:y>
    </cdr:from>
    <cdr:to>
      <cdr:x>0.43197</cdr:x>
      <cdr:y>0.8614</cdr:y>
    </cdr:to>
    <cdr:sp macro="" textlink="">
      <cdr:nvSpPr>
        <cdr:cNvPr id="5" name="Прямоугольник 4"/>
        <cdr:cNvSpPr/>
      </cdr:nvSpPr>
      <cdr:spPr>
        <a:xfrm xmlns:a="http://schemas.openxmlformats.org/drawingml/2006/main" rot="16200000" flipV="1">
          <a:off x="774881" y="506865"/>
          <a:ext cx="3083007" cy="2826839"/>
        </a:xfrm>
        <a:prstGeom xmlns:a="http://schemas.openxmlformats.org/drawingml/2006/main" prst="rect">
          <a:avLst/>
        </a:prstGeom>
        <a:noFill xmlns:a="http://schemas.openxmlformats.org/drawingml/2006/main"/>
        <a:scene3d xmlns:a="http://schemas.openxmlformats.org/drawingml/2006/main">
          <a:camera prst="orthographicFront">
            <a:rot lat="300000" lon="10800000" rev="20999999"/>
          </a:camera>
          <a:lightRig rig="threePt" dir="t"/>
        </a:scene3d>
      </cdr:spPr>
      <cdr:txBody>
        <a:bodyPr xmlns:a="http://schemas.openxmlformats.org/drawingml/2006/main" wrap="none" lIns="91440" tIns="45720" rIns="91440" bIns="45720">
          <a:prstTxWarp prst="textArchUp">
            <a:avLst>
              <a:gd name="adj" fmla="val 20248339"/>
            </a:avLst>
          </a:prstTxWarp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ru-RU" sz="54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Гарантированная часть</a:t>
          </a:r>
          <a:endParaRPr lang="ru-RU" sz="54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0.43267</cdr:x>
      <cdr:y>0.49723</cdr:y>
    </cdr:from>
    <cdr:to>
      <cdr:x>0.57209</cdr:x>
      <cdr:y>0.55756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735925" y="1998245"/>
          <a:ext cx="1203821" cy="2424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b="1" dirty="0" smtClean="0"/>
            <a:t>(32 046 руб.)</a:t>
          </a:r>
          <a:endParaRPr lang="ru-RU" sz="1200" b="1" dirty="0"/>
        </a:p>
      </cdr:txBody>
    </cdr:sp>
  </cdr:relSizeAnchor>
  <cdr:relSizeAnchor xmlns:cdr="http://schemas.openxmlformats.org/drawingml/2006/chartDrawing">
    <cdr:from>
      <cdr:x>0.42154</cdr:x>
      <cdr:y>0.65369</cdr:y>
    </cdr:from>
    <cdr:to>
      <cdr:x>0.57749</cdr:x>
      <cdr:y>0.70976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639796" y="2627027"/>
          <a:ext cx="1346549" cy="225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b="1" dirty="0" smtClean="0">
              <a:solidFill>
                <a:schemeClr val="tx1"/>
              </a:solidFill>
            </a:rPr>
            <a:t>(16 023 руб.)</a:t>
          </a:r>
          <a:endParaRPr lang="ru-RU" sz="12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0.48372</cdr:x>
      <cdr:y>0.02993</cdr:y>
    </cdr:from>
    <cdr:to>
      <cdr:x>1</cdr:x>
      <cdr:y>0.22093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815656" y="147436"/>
          <a:ext cx="4072494" cy="9409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dirty="0" smtClean="0"/>
            <a:t>С учетом</a:t>
          </a:r>
          <a:r>
            <a:rPr lang="ru-RU" sz="1100" dirty="0" smtClean="0"/>
            <a:t> максимального размера надбавки за особые услови</a:t>
          </a:r>
          <a:r>
            <a:rPr lang="ru-RU" dirty="0" smtClean="0"/>
            <a:t>я – 200%;</a:t>
          </a:r>
        </a:p>
        <a:p xmlns:a="http://schemas.openxmlformats.org/drawingml/2006/main">
          <a:r>
            <a:rPr lang="ru-RU" dirty="0"/>
            <a:t>п</a:t>
          </a:r>
          <a:r>
            <a:rPr lang="ru-RU" sz="1100" dirty="0" smtClean="0"/>
            <a:t>ремирование – 100%</a:t>
          </a:r>
        </a:p>
        <a:p xmlns:a="http://schemas.openxmlformats.org/drawingml/2006/main">
          <a:endParaRPr lang="ru-RU" dirty="0"/>
        </a:p>
        <a:p xmlns:a="http://schemas.openxmlformats.org/drawingml/2006/main">
          <a:r>
            <a:rPr lang="ru-RU" sz="1200" b="1" dirty="0" smtClean="0"/>
            <a:t>Объем стимулирующей части составит </a:t>
          </a:r>
          <a:r>
            <a:rPr lang="ru-RU" sz="1200" b="1" dirty="0" smtClean="0">
              <a:solidFill>
                <a:srgbClr val="FF0000"/>
              </a:solidFill>
            </a:rPr>
            <a:t>от 0 руб. до 48 069 руб.</a:t>
          </a:r>
        </a:p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0.62406</cdr:x>
      <cdr:y>0.13204</cdr:y>
    </cdr:from>
    <cdr:to>
      <cdr:x>1</cdr:x>
      <cdr:y>0.33083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930729" y="655109"/>
          <a:ext cx="2970321" cy="9862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just"/>
          <a:r>
            <a:rPr lang="ru-RU" sz="1400" b="1" dirty="0" smtClean="0"/>
            <a:t>ЗП = 182 559 руб. + </a:t>
          </a:r>
          <a:r>
            <a:rPr lang="ru-RU" sz="1400" b="1" dirty="0" smtClean="0">
              <a:solidFill>
                <a:srgbClr val="C00000"/>
              </a:solidFill>
            </a:rPr>
            <a:t>32 046 руб. </a:t>
          </a:r>
          <a:r>
            <a:rPr lang="ru-RU" sz="1400" b="1" dirty="0" smtClean="0">
              <a:solidFill>
                <a:schemeClr val="tx1"/>
              </a:solidFill>
            </a:rPr>
            <a:t>+</a:t>
          </a:r>
          <a:r>
            <a:rPr lang="ru-RU" sz="1400" b="1" dirty="0" smtClean="0">
              <a:solidFill>
                <a:srgbClr val="C00000"/>
              </a:solidFill>
            </a:rPr>
            <a:t> 16 023 руб</a:t>
          </a:r>
          <a:r>
            <a:rPr lang="ru-RU" sz="1400" b="1" dirty="0" smtClean="0"/>
            <a:t>. </a:t>
          </a:r>
        </a:p>
        <a:p xmlns:a="http://schemas.openxmlformats.org/drawingml/2006/main">
          <a:pPr algn="just"/>
          <a:r>
            <a:rPr lang="ru-RU" sz="1400" b="1" dirty="0" smtClean="0"/>
            <a:t>= </a:t>
          </a:r>
          <a:r>
            <a:rPr lang="ru-RU" sz="1400" b="1" dirty="0" smtClean="0">
              <a:solidFill>
                <a:schemeClr val="tx1"/>
              </a:solidFill>
            </a:rPr>
            <a:t>230 628 руб. </a:t>
          </a:r>
          <a:endParaRPr lang="ru-RU" sz="1400" b="1" dirty="0">
            <a:solidFill>
              <a:schemeClr val="tx1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0.23725</cdr:x>
      <cdr:y>0.5</cdr:y>
    </cdr:from>
    <cdr:to>
      <cdr:x>0.36362</cdr:x>
      <cdr:y>0.56264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098821" y="2463180"/>
          <a:ext cx="1117859" cy="308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(150992 руб.)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0.15709</cdr:x>
      <cdr:y>0.27111</cdr:y>
    </cdr:from>
    <cdr:to>
      <cdr:x>0.49526</cdr:x>
      <cdr:y>0.87567</cdr:y>
    </cdr:to>
    <cdr:sp macro="" textlink="">
      <cdr:nvSpPr>
        <cdr:cNvPr id="5" name="Прямоугольник 4"/>
        <cdr:cNvSpPr/>
      </cdr:nvSpPr>
      <cdr:spPr>
        <a:xfrm xmlns:a="http://schemas.openxmlformats.org/drawingml/2006/main" rot="8165089" flipV="1">
          <a:off x="1389639" y="1335610"/>
          <a:ext cx="2991578" cy="2978254"/>
        </a:xfrm>
        <a:prstGeom xmlns:a="http://schemas.openxmlformats.org/drawingml/2006/main" prst="rect">
          <a:avLst/>
        </a:prstGeom>
        <a:noFill xmlns:a="http://schemas.openxmlformats.org/drawingml/2006/main"/>
        <a:scene3d xmlns:a="http://schemas.openxmlformats.org/drawingml/2006/main">
          <a:camera prst="orthographicFront">
            <a:rot lat="300000" lon="10800000" rev="20999999"/>
          </a:camera>
          <a:lightRig rig="threePt" dir="t"/>
        </a:scene3d>
      </cdr:spPr>
      <cdr:txBody>
        <a:bodyPr xmlns:a="http://schemas.openxmlformats.org/drawingml/2006/main" wrap="none" lIns="91440" tIns="45720" rIns="91440" bIns="45720">
          <a:prstTxWarp prst="textArchUp">
            <a:avLst/>
          </a:prstTxWarp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ru-RU" sz="54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Гарантированная часть</a:t>
          </a:r>
          <a:endParaRPr lang="ru-RU" sz="54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0.41949</cdr:x>
      <cdr:y>0.55861</cdr:y>
    </cdr:from>
    <cdr:to>
      <cdr:x>0.53432</cdr:x>
      <cdr:y>0.60502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710934" y="2751930"/>
          <a:ext cx="1015885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(34 339 руб.)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0.36433</cdr:x>
      <cdr:y>0.68561</cdr:y>
    </cdr:from>
    <cdr:to>
      <cdr:x>0.4867</cdr:x>
      <cdr:y>0.72738</cdr:y>
    </cdr:to>
    <cdr:sp macro="" textlink="">
      <cdr:nvSpPr>
        <cdr:cNvPr id="7" name="TextBox 6"/>
        <cdr:cNvSpPr txBox="1"/>
      </cdr:nvSpPr>
      <cdr:spPr>
        <a:xfrm xmlns:a="http://schemas.openxmlformats.org/drawingml/2006/main" rot="1895793">
          <a:off x="3222994" y="3377563"/>
          <a:ext cx="1082530" cy="2057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(7552 руб.)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0.48372</cdr:x>
      <cdr:y>0.21755</cdr:y>
    </cdr:from>
    <cdr:to>
      <cdr:x>1</cdr:x>
      <cdr:y>0.38767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4279192" y="1071720"/>
          <a:ext cx="4567170" cy="8380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dirty="0" smtClean="0"/>
            <a:t>С учетом</a:t>
          </a:r>
          <a:r>
            <a:rPr lang="ru-RU" sz="1100" dirty="0" smtClean="0"/>
            <a:t> максимального размера надбавки за особые услови</a:t>
          </a:r>
          <a:r>
            <a:rPr lang="ru-RU" dirty="0" smtClean="0"/>
            <a:t>я – 200%;</a:t>
          </a:r>
        </a:p>
        <a:p xmlns:a="http://schemas.openxmlformats.org/drawingml/2006/main">
          <a:r>
            <a:rPr lang="ru-RU" dirty="0"/>
            <a:t>п</a:t>
          </a:r>
          <a:r>
            <a:rPr lang="ru-RU" sz="1100" dirty="0" smtClean="0"/>
            <a:t>ремирование – 100%</a:t>
          </a:r>
        </a:p>
        <a:p xmlns:a="http://schemas.openxmlformats.org/drawingml/2006/main">
          <a:endParaRPr lang="ru-RU" dirty="0"/>
        </a:p>
        <a:p xmlns:a="http://schemas.openxmlformats.org/drawingml/2006/main">
          <a:r>
            <a:rPr lang="ru-RU" sz="1200" b="1" dirty="0" smtClean="0"/>
            <a:t>Объем стимулирующей части составит </a:t>
          </a:r>
          <a:r>
            <a:rPr lang="ru-RU" sz="1200" b="1" dirty="0" smtClean="0">
              <a:solidFill>
                <a:srgbClr val="FF0000"/>
              </a:solidFill>
            </a:rPr>
            <a:t>от 0 руб. до 41 891руб.</a:t>
          </a:r>
        </a:p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0.57825</cdr:x>
      <cdr:y>0.40539</cdr:y>
    </cdr:from>
    <cdr:to>
      <cdr:x>1</cdr:x>
      <cdr:y>0.49123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5115427" y="1997085"/>
          <a:ext cx="3730935" cy="4229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b="1" dirty="0" smtClean="0"/>
            <a:t>150 992 руб. + 34 339 руб. + 7552 руб. = </a:t>
          </a:r>
          <a:r>
            <a:rPr lang="ru-RU" sz="1200" b="1" dirty="0" smtClean="0">
              <a:solidFill>
                <a:srgbClr val="FF0000"/>
              </a:solidFill>
            </a:rPr>
            <a:t>192 883 руб. </a:t>
          </a:r>
          <a:endParaRPr lang="ru-RU" sz="1200" b="1" dirty="0">
            <a:solidFill>
              <a:srgbClr val="FF0000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0.65665</cdr:x>
      <cdr:y>0.21033</cdr:y>
    </cdr:from>
    <cdr:to>
      <cdr:x>1</cdr:x>
      <cdr:y>0.27597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022079" y="1172110"/>
          <a:ext cx="3060962" cy="3657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0.4562</cdr:x>
      <cdr:y>0.22832</cdr:y>
    </cdr:from>
    <cdr:to>
      <cdr:x>0.99843</cdr:x>
      <cdr:y>0.34954</cdr:y>
    </cdr:to>
    <cdr:sp macro="" textlink="">
      <cdr:nvSpPr>
        <cdr:cNvPr id="3" name="TextBox 2"/>
        <cdr:cNvSpPr txBox="1"/>
      </cdr:nvSpPr>
      <cdr:spPr>
        <a:xfrm xmlns:a="http://schemas.openxmlformats.org/drawingml/2006/main" rot="468169">
          <a:off x="4066958" y="1272324"/>
          <a:ext cx="4833925" cy="6755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1" dirty="0" smtClean="0"/>
            <a:t>Объем стимулирования в пределах </a:t>
          </a:r>
          <a:r>
            <a:rPr lang="ru-RU" sz="1100" b="1" dirty="0" smtClean="0">
              <a:solidFill>
                <a:srgbClr val="FF0000"/>
              </a:solidFill>
            </a:rPr>
            <a:t>от 24 000 руб. до 40 730 руб.</a:t>
          </a:r>
          <a:r>
            <a:rPr lang="ru-RU" sz="1100" b="1" dirty="0" smtClean="0"/>
            <a:t> </a:t>
          </a:r>
          <a:endParaRPr lang="ru-RU" sz="1100" b="1" dirty="0"/>
        </a:p>
      </cdr:txBody>
    </cdr:sp>
  </cdr:relSizeAnchor>
  <cdr:relSizeAnchor xmlns:cdr="http://schemas.openxmlformats.org/drawingml/2006/chartDrawing">
    <cdr:from>
      <cdr:x>0.0548</cdr:x>
      <cdr:y>0.15476</cdr:y>
    </cdr:from>
    <cdr:to>
      <cdr:x>0.10718</cdr:x>
      <cdr:y>0.1907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497756" y="862437"/>
          <a:ext cx="475757" cy="2002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/>
            <a:t>Руб.</a:t>
          </a:r>
          <a:endParaRPr lang="ru-RU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0.45473</cdr:x>
      <cdr:y>0.25568</cdr:y>
    </cdr:from>
    <cdr:to>
      <cdr:x>0.96757</cdr:x>
      <cdr:y>0.30617</cdr:y>
    </cdr:to>
    <cdr:sp macro="" textlink="">
      <cdr:nvSpPr>
        <cdr:cNvPr id="2" name="TextBox 1"/>
        <cdr:cNvSpPr txBox="1"/>
      </cdr:nvSpPr>
      <cdr:spPr>
        <a:xfrm xmlns:a="http://schemas.openxmlformats.org/drawingml/2006/main" rot="436465">
          <a:off x="4158013" y="1424824"/>
          <a:ext cx="4689410" cy="2813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1" dirty="0" smtClean="0"/>
            <a:t>Объем стимулирования в пределах </a:t>
          </a:r>
          <a:r>
            <a:rPr lang="ru-RU" sz="1100" b="1" dirty="0" smtClean="0">
              <a:solidFill>
                <a:srgbClr val="FF0000"/>
              </a:solidFill>
            </a:rPr>
            <a:t> 25 000 руб.  -  60 000 руб.</a:t>
          </a:r>
          <a:endParaRPr lang="ru-RU" sz="11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0.05855</cdr:x>
      <cdr:y>0.18504</cdr:y>
    </cdr:from>
    <cdr:to>
      <cdr:x>0.11058</cdr:x>
      <cdr:y>0.22098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35367" y="1031140"/>
          <a:ext cx="475757" cy="2002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Руб.</a:t>
          </a:r>
          <a:endParaRPr lang="ru-RU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0DA9AE-AAED-4785-8FC1-A66CDE822E76}" type="datetimeFigureOut">
              <a:rPr lang="ru-RU" smtClean="0"/>
              <a:t>06.07.2020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29C4BA-D847-496B-ACFE-FD14BB7A4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638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1E3FA-0577-4831-8415-31B71C629111}" type="datetimeFigureOut">
              <a:rPr lang="ru-RU" smtClean="0"/>
              <a:t>06.07.2020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198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AA56CC-8CD1-469F-ACC5-DEC4015089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8859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59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AA56CC-8CD1-469F-ACC5-DEC4015089F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37472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59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AA56CC-8CD1-469F-ACC5-DEC4015089F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916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E69DD-54A2-4185-A615-8711B38A2777}" type="datetimeFigureOut">
              <a:rPr lang="ru-RU" smtClean="0"/>
              <a:t>06.07.2020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FFBFF-29E6-4AFC-AF84-C177872849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2454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E69DD-54A2-4185-A615-8711B38A2777}" type="datetimeFigureOut">
              <a:rPr lang="ru-RU" smtClean="0"/>
              <a:t>06.07.2020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FFBFF-29E6-4AFC-AF84-C177872849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5082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E69DD-54A2-4185-A615-8711B38A2777}" type="datetimeFigureOut">
              <a:rPr lang="ru-RU" smtClean="0"/>
              <a:t>06.07.2020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FFBFF-29E6-4AFC-AF84-C177872849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5158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E69DD-54A2-4185-A615-8711B38A2777}" type="datetimeFigureOut">
              <a:rPr lang="ru-RU" smtClean="0"/>
              <a:t>06.07.2020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FFBFF-29E6-4AFC-AF84-C177872849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9332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E69DD-54A2-4185-A615-8711B38A2777}" type="datetimeFigureOut">
              <a:rPr lang="ru-RU" smtClean="0"/>
              <a:t>06.07.2020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FFBFF-29E6-4AFC-AF84-C177872849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5495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E69DD-54A2-4185-A615-8711B38A2777}" type="datetimeFigureOut">
              <a:rPr lang="ru-RU" smtClean="0"/>
              <a:t>06.07.2020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FFBFF-29E6-4AFC-AF84-C177872849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2595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E69DD-54A2-4185-A615-8711B38A2777}" type="datetimeFigureOut">
              <a:rPr lang="ru-RU" smtClean="0"/>
              <a:t>06.07.2020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FFBFF-29E6-4AFC-AF84-C177872849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2035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E69DD-54A2-4185-A615-8711B38A2777}" type="datetimeFigureOut">
              <a:rPr lang="ru-RU" smtClean="0"/>
              <a:t>06.07.2020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FFBFF-29E6-4AFC-AF84-C177872849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5780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E69DD-54A2-4185-A615-8711B38A2777}" type="datetimeFigureOut">
              <a:rPr lang="ru-RU" smtClean="0"/>
              <a:t>06.07.2020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FFBFF-29E6-4AFC-AF84-C177872849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8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E69DD-54A2-4185-A615-8711B38A2777}" type="datetimeFigureOut">
              <a:rPr lang="ru-RU" smtClean="0"/>
              <a:t>06.07.2020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FFBFF-29E6-4AFC-AF84-C177872849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711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E69DD-54A2-4185-A615-8711B38A2777}" type="datetimeFigureOut">
              <a:rPr lang="ru-RU" smtClean="0"/>
              <a:t>06.07.2020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FFBFF-29E6-4AFC-AF84-C177872849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4952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E69DD-54A2-4185-A615-8711B38A2777}" type="datetimeFigureOut">
              <a:rPr lang="ru-RU" smtClean="0"/>
              <a:t>06.07.2020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FFBFF-29E6-4AFC-AF84-C177872849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2653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0027" y="263331"/>
            <a:ext cx="7976936" cy="787809"/>
          </a:xfrm>
        </p:spPr>
        <p:txBody>
          <a:bodyPr>
            <a:normAutofit/>
          </a:bodyPr>
          <a:lstStyle/>
          <a:p>
            <a:pPr algn="l">
              <a:lnSpc>
                <a:spcPct val="50000"/>
              </a:lnSpc>
            </a:pPr>
            <a:r>
              <a:rPr lang="ru-RU" sz="2100" b="1" dirty="0">
                <a:latin typeface="+mn-lt"/>
                <a:cs typeface="Times New Roman" panose="02020603050405020304" pitchFamily="18" charset="0"/>
              </a:rPr>
              <a:t>Аппарат Губернатора и Правительства Камчатского края</a:t>
            </a:r>
            <a:br>
              <a:rPr lang="ru-RU" sz="2100" b="1" dirty="0">
                <a:latin typeface="+mn-lt"/>
                <a:cs typeface="Times New Roman" panose="02020603050405020304" pitchFamily="18" charset="0"/>
              </a:rPr>
            </a:br>
            <a:r>
              <a:rPr lang="ru-RU" sz="2100" b="1" dirty="0">
                <a:latin typeface="+mn-lt"/>
                <a:cs typeface="Times New Roman" panose="02020603050405020304" pitchFamily="18" charset="0"/>
              </a:rPr>
              <a:t/>
            </a:r>
            <a:br>
              <a:rPr lang="ru-RU" sz="2100" b="1" dirty="0">
                <a:latin typeface="+mn-lt"/>
                <a:cs typeface="Times New Roman" panose="02020603050405020304" pitchFamily="18" charset="0"/>
              </a:rPr>
            </a:br>
            <a:r>
              <a:rPr lang="ru-RU" sz="1300" b="1" dirty="0">
                <a:latin typeface="+mn-lt"/>
                <a:cs typeface="Times New Roman" panose="02020603050405020304" pitchFamily="18" charset="0"/>
              </a:rPr>
              <a:t>Главное управление государственной службы </a:t>
            </a:r>
            <a:r>
              <a:rPr lang="ru-RU" sz="1300" b="1" dirty="0" smtClean="0">
                <a:latin typeface="+mn-lt"/>
                <a:cs typeface="Times New Roman" panose="02020603050405020304" pitchFamily="18" charset="0"/>
              </a:rPr>
              <a:t> Губернатора </a:t>
            </a:r>
            <a:r>
              <a:rPr lang="ru-RU" sz="1300" b="1" dirty="0">
                <a:latin typeface="+mn-lt"/>
                <a:cs typeface="Times New Roman" panose="02020603050405020304" pitchFamily="18" charset="0"/>
              </a:rPr>
              <a:t>и Правительства Камчатского края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90061" y="1987245"/>
            <a:ext cx="7148477" cy="2562726"/>
          </a:xfrm>
        </p:spPr>
        <p:txBody>
          <a:bodyPr>
            <a:normAutofit fontScale="55000" lnSpcReduction="20000"/>
          </a:bodyPr>
          <a:lstStyle/>
          <a:p>
            <a:r>
              <a:rPr lang="ru-RU" sz="58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ОЦЕНКА </a:t>
            </a:r>
          </a:p>
          <a:p>
            <a:pPr>
              <a:lnSpc>
                <a:spcPct val="70000"/>
              </a:lnSpc>
            </a:pPr>
            <a:r>
              <a:rPr lang="ru-RU" sz="3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эффективности деятельности</a:t>
            </a:r>
          </a:p>
          <a:p>
            <a:pPr>
              <a:lnSpc>
                <a:spcPct val="70000"/>
              </a:lnSpc>
            </a:pPr>
            <a:r>
              <a:rPr lang="ru-RU" sz="3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(материальное стимулирование по результатам)</a:t>
            </a:r>
          </a:p>
          <a:p>
            <a:pPr>
              <a:lnSpc>
                <a:spcPct val="70000"/>
              </a:lnSpc>
              <a:spcBef>
                <a:spcPts val="500"/>
              </a:spcBef>
            </a:pPr>
            <a:r>
              <a:rPr lang="ru-RU" sz="3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</a:p>
          <a:p>
            <a:pPr>
              <a:lnSpc>
                <a:spcPct val="50000"/>
              </a:lnSpc>
            </a:pPr>
            <a:r>
              <a:rPr lang="ru-RU" sz="3200" b="1" dirty="0" smtClean="0">
                <a:solidFill>
                  <a:srgbClr val="C00000"/>
                </a:solidFill>
                <a:cs typeface="Arial" panose="020B0604020202020204" pitchFamily="34" charset="0"/>
              </a:rPr>
              <a:t>лиц, замещающих государственные должности </a:t>
            </a:r>
          </a:p>
          <a:p>
            <a:pPr>
              <a:lnSpc>
                <a:spcPct val="50000"/>
              </a:lnSpc>
            </a:pPr>
            <a:r>
              <a:rPr lang="ru-RU" sz="3200" b="1" dirty="0" smtClean="0">
                <a:solidFill>
                  <a:srgbClr val="C00000"/>
                </a:solidFill>
                <a:cs typeface="Arial" panose="020B0604020202020204" pitchFamily="34" charset="0"/>
              </a:rPr>
              <a:t>Камчатского края в Правительстве Камчатского края,</a:t>
            </a:r>
          </a:p>
          <a:p>
            <a:r>
              <a:rPr lang="ru-RU" sz="3200" b="1" dirty="0" smtClean="0">
                <a:solidFill>
                  <a:srgbClr val="C00000"/>
                </a:solidFill>
                <a:cs typeface="Arial" panose="020B0604020202020204" pitchFamily="34" charset="0"/>
              </a:rPr>
              <a:t> </a:t>
            </a:r>
            <a:r>
              <a:rPr lang="ru-RU" sz="3200" b="1" dirty="0">
                <a:solidFill>
                  <a:srgbClr val="C00000"/>
                </a:solidFill>
                <a:cs typeface="Arial" panose="020B0604020202020204" pitchFamily="34" charset="0"/>
              </a:rPr>
              <a:t>государственных гражданских служащих Камчатского края, замещающих должности руководителей </a:t>
            </a:r>
            <a:r>
              <a:rPr lang="ru-RU" sz="3200" b="1" dirty="0" smtClean="0">
                <a:solidFill>
                  <a:srgbClr val="C00000"/>
                </a:solidFill>
                <a:cs typeface="Arial" panose="020B0604020202020204" pitchFamily="34" charset="0"/>
              </a:rPr>
              <a:t>иных исполнительных органов </a:t>
            </a:r>
            <a:r>
              <a:rPr lang="ru-RU" sz="3200" b="1" dirty="0">
                <a:solidFill>
                  <a:srgbClr val="C00000"/>
                </a:solidFill>
                <a:cs typeface="Arial" panose="020B0604020202020204" pitchFamily="34" charset="0"/>
              </a:rPr>
              <a:t>государственной власти Камчатского </a:t>
            </a:r>
            <a:r>
              <a:rPr lang="ru-RU" sz="3200" b="1" dirty="0" smtClean="0">
                <a:solidFill>
                  <a:srgbClr val="C00000"/>
                </a:solidFill>
                <a:cs typeface="Arial" panose="020B0604020202020204" pitchFamily="34" charset="0"/>
              </a:rPr>
              <a:t>края </a:t>
            </a:r>
          </a:p>
          <a:p>
            <a:r>
              <a:rPr lang="ru-RU" sz="2100" b="1" dirty="0" smtClean="0">
                <a:solidFill>
                  <a:srgbClr val="C00000"/>
                </a:solidFill>
                <a:cs typeface="Arial" panose="020B0604020202020204" pitchFamily="34" charset="0"/>
              </a:rPr>
              <a:t>(далее - руководители </a:t>
            </a:r>
            <a:r>
              <a:rPr lang="ru-RU" sz="2100" b="1" dirty="0">
                <a:solidFill>
                  <a:srgbClr val="C00000"/>
                </a:solidFill>
                <a:cs typeface="Arial" panose="020B0604020202020204" pitchFamily="34" charset="0"/>
              </a:rPr>
              <a:t>исполнительных </a:t>
            </a:r>
            <a:r>
              <a:rPr lang="ru-RU" sz="2000" b="1" dirty="0">
                <a:solidFill>
                  <a:srgbClr val="C00000"/>
                </a:solidFill>
                <a:cs typeface="Arial" panose="020B0604020202020204" pitchFamily="34" charset="0"/>
              </a:rPr>
              <a:t>органов государственной власти </a:t>
            </a:r>
            <a:r>
              <a:rPr lang="ru-RU" sz="1900" b="1" dirty="0" smtClean="0">
                <a:solidFill>
                  <a:srgbClr val="C00000"/>
                </a:solidFill>
                <a:cs typeface="Arial" panose="020B0604020202020204" pitchFamily="34" charset="0"/>
              </a:rPr>
              <a:t>)</a:t>
            </a:r>
            <a:endParaRPr lang="ru-RU" sz="1900" b="1" dirty="0">
              <a:solidFill>
                <a:srgbClr val="C00000"/>
              </a:solidFill>
              <a:cs typeface="Arial" panose="020B0604020202020204" pitchFamily="34" charset="0"/>
            </a:endParaRPr>
          </a:p>
        </p:txBody>
      </p:sp>
      <p:pic>
        <p:nvPicPr>
          <p:cNvPr id="4" name="Рисунок 3" descr="Герб Камчатского края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8" y="278057"/>
            <a:ext cx="731369" cy="92728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4301288" y="6104823"/>
            <a:ext cx="1162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2020 год</a:t>
            </a:r>
          </a:p>
        </p:txBody>
      </p:sp>
    </p:spTree>
    <p:extLst>
      <p:ext uri="{BB962C8B-B14F-4D97-AF65-F5344CB8AC3E}">
        <p14:creationId xmlns:p14="http://schemas.microsoft.com/office/powerpoint/2010/main" val="1072012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123006" y="1388032"/>
            <a:ext cx="7034645" cy="65017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Этапы</a:t>
            </a:r>
            <a:endParaRPr lang="ru-RU" b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6" name="Рисунок 5" descr="Герб Камчатского края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666" y="93380"/>
            <a:ext cx="731369" cy="92728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Заголовок 2"/>
          <p:cNvSpPr txBox="1">
            <a:spLocks/>
          </p:cNvSpPr>
          <p:nvPr/>
        </p:nvSpPr>
        <p:spPr>
          <a:xfrm>
            <a:off x="959663" y="89166"/>
            <a:ext cx="7886700" cy="84832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latin typeface="Arial Black" panose="020B0A04020102020204" pitchFamily="34" charset="0"/>
              </a:rPr>
              <a:t>Оценка эффективности деятельности руководителей исполнительных органов государственной  власти</a:t>
            </a:r>
            <a:endParaRPr lang="ru-RU" sz="1800" dirty="0">
              <a:latin typeface="Arial Black" panose="020B0A04020102020204" pitchFamily="34" charset="0"/>
            </a:endParaRPr>
          </a:p>
        </p:txBody>
      </p:sp>
      <p:sp>
        <p:nvSpPr>
          <p:cNvPr id="8" name="Номер слайда 22"/>
          <p:cNvSpPr>
            <a:spLocks noGrp="1"/>
          </p:cNvSpPr>
          <p:nvPr>
            <p:ph type="sldNum" sz="quarter" idx="12"/>
          </p:nvPr>
        </p:nvSpPr>
        <p:spPr bwMode="auto">
          <a:xfrm>
            <a:off x="158666" y="1059657"/>
            <a:ext cx="400050" cy="231791"/>
          </a:xfrm>
          <a:solidFill>
            <a:srgbClr val="FF0000"/>
          </a:solidFill>
          <a:extLst/>
        </p:spPr>
        <p:txBody>
          <a:bodyPr>
            <a:normAutofit fontScale="92500" lnSpcReduction="20000"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ru-RU" altLang="ru-RU" dirty="0" smtClean="0">
                <a:solidFill>
                  <a:srgbClr val="FFFFFF"/>
                </a:solidFill>
                <a:latin typeface="Arial Black" panose="020B0A04020102020204" pitchFamily="34" charset="0"/>
              </a:rPr>
              <a:t>16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74255" y="1051753"/>
            <a:ext cx="8457294" cy="231791"/>
          </a:xfrm>
          <a:prstGeom prst="rect">
            <a:avLst/>
          </a:prstGeom>
          <a:solidFill>
            <a:srgbClr val="009C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673336" y="1050361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1034473" y="1058269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1394691" y="1055238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1755828" y="1056010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Равнобедренный треугольник 13"/>
          <p:cNvSpPr/>
          <p:nvPr/>
        </p:nvSpPr>
        <p:spPr>
          <a:xfrm>
            <a:off x="2116046" y="1055312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Равнобедренный треугольник 14"/>
          <p:cNvSpPr/>
          <p:nvPr/>
        </p:nvSpPr>
        <p:spPr>
          <a:xfrm>
            <a:off x="2477183" y="1054615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Равнобедренный треугольник 15"/>
          <p:cNvSpPr/>
          <p:nvPr/>
        </p:nvSpPr>
        <p:spPr>
          <a:xfrm>
            <a:off x="2837401" y="1051584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Равнобедренный треугольник 16"/>
          <p:cNvSpPr/>
          <p:nvPr/>
        </p:nvSpPr>
        <p:spPr>
          <a:xfrm>
            <a:off x="3198538" y="1052356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Равнобедренный треугольник 17"/>
          <p:cNvSpPr/>
          <p:nvPr/>
        </p:nvSpPr>
        <p:spPr>
          <a:xfrm>
            <a:off x="3557837" y="1056010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Равнобедренный треугольник 18"/>
          <p:cNvSpPr/>
          <p:nvPr/>
        </p:nvSpPr>
        <p:spPr>
          <a:xfrm>
            <a:off x="3918974" y="1053549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Равнобедренный треугольник 19"/>
          <p:cNvSpPr/>
          <p:nvPr/>
        </p:nvSpPr>
        <p:spPr>
          <a:xfrm>
            <a:off x="4279192" y="1050518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4640329" y="1051290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5000547" y="1050592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Равнобедренный треугольник 22"/>
          <p:cNvSpPr/>
          <p:nvPr/>
        </p:nvSpPr>
        <p:spPr>
          <a:xfrm>
            <a:off x="5361684" y="1049895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Равнобедренный треугольник 23"/>
          <p:cNvSpPr/>
          <p:nvPr/>
        </p:nvSpPr>
        <p:spPr>
          <a:xfrm>
            <a:off x="5721902" y="1046864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Равнобедренный треугольник 24"/>
          <p:cNvSpPr/>
          <p:nvPr/>
        </p:nvSpPr>
        <p:spPr>
          <a:xfrm>
            <a:off x="6083039" y="1047636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Равнобедренный треугольник 25"/>
          <p:cNvSpPr/>
          <p:nvPr/>
        </p:nvSpPr>
        <p:spPr>
          <a:xfrm>
            <a:off x="6450655" y="1054898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Равнобедренный треугольник 26"/>
          <p:cNvSpPr/>
          <p:nvPr/>
        </p:nvSpPr>
        <p:spPr>
          <a:xfrm>
            <a:off x="6810873" y="1053549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Равнобедренный треугольник 27"/>
          <p:cNvSpPr/>
          <p:nvPr/>
        </p:nvSpPr>
        <p:spPr>
          <a:xfrm>
            <a:off x="7172010" y="1049895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Равнобедренный треугольник 28"/>
          <p:cNvSpPr/>
          <p:nvPr/>
        </p:nvSpPr>
        <p:spPr>
          <a:xfrm>
            <a:off x="7533147" y="1050667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Равнобедренный треугольник 29"/>
          <p:cNvSpPr/>
          <p:nvPr/>
        </p:nvSpPr>
        <p:spPr>
          <a:xfrm>
            <a:off x="7893365" y="1049969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Равнобедренный треугольник 30"/>
          <p:cNvSpPr/>
          <p:nvPr/>
        </p:nvSpPr>
        <p:spPr>
          <a:xfrm>
            <a:off x="8254502" y="1049272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Равнобедренный треугольник 31"/>
          <p:cNvSpPr/>
          <p:nvPr/>
        </p:nvSpPr>
        <p:spPr>
          <a:xfrm>
            <a:off x="8614720" y="1046241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ый треугольник 32"/>
          <p:cNvSpPr/>
          <p:nvPr/>
        </p:nvSpPr>
        <p:spPr>
          <a:xfrm rot="16200000">
            <a:off x="8950874" y="1084906"/>
            <a:ext cx="241702" cy="144551"/>
          </a:xfrm>
          <a:prstGeom prst="rtTriangle">
            <a:avLst/>
          </a:prstGeom>
          <a:solidFill>
            <a:srgbClr val="D70119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3" name="Таблица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7145491"/>
              </p:ext>
            </p:extLst>
          </p:nvPr>
        </p:nvGraphicFramePr>
        <p:xfrm>
          <a:off x="188023" y="1915723"/>
          <a:ext cx="8774549" cy="5349151"/>
        </p:xfrm>
        <a:graphic>
          <a:graphicData uri="http://schemas.openxmlformats.org/drawingml/2006/table">
            <a:tbl>
              <a:tblPr/>
              <a:tblGrid>
                <a:gridCol w="4281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809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0886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6574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3474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2961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8165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05081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77864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80945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580945"/>
              </a:tblGrid>
              <a:tr h="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</a:t>
                      </a:r>
                      <a:r>
                        <a:rPr lang="ru-RU" sz="12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этапа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96" marR="2996" marT="29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Мероприятия</a:t>
                      </a:r>
                    </a:p>
                  </a:txBody>
                  <a:tcPr marL="2996" marR="2996" marT="29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 Black" panose="020B0A04020102020204" pitchFamily="34" charset="0"/>
                        </a:rPr>
                        <a:t>Сроки</a:t>
                      </a:r>
                    </a:p>
                  </a:txBody>
                  <a:tcPr marL="2996" marR="2996" marT="29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2996" marR="2996" marT="29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60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 год</a:t>
                      </a:r>
                    </a:p>
                  </a:txBody>
                  <a:tcPr marL="2996" marR="2996" marT="29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 год</a:t>
                      </a:r>
                    </a:p>
                  </a:txBody>
                  <a:tcPr marL="2996" marR="2996" marT="2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96" marR="2996" marT="2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03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июнь</a:t>
                      </a:r>
                    </a:p>
                  </a:txBody>
                  <a:tcPr marL="2996" marR="2996" marT="29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июль</a:t>
                      </a:r>
                    </a:p>
                  </a:txBody>
                  <a:tcPr marL="2996" marR="2996" marT="29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август</a:t>
                      </a:r>
                    </a:p>
                  </a:txBody>
                  <a:tcPr marL="2996" marR="2996" marT="29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сентябрь</a:t>
                      </a:r>
                    </a:p>
                  </a:txBody>
                  <a:tcPr marL="2996" marR="2996" marT="29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октябрь</a:t>
                      </a:r>
                    </a:p>
                  </a:txBody>
                  <a:tcPr marL="2996" marR="2996" marT="29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ноябрь</a:t>
                      </a:r>
                    </a:p>
                  </a:txBody>
                  <a:tcPr marL="2996" marR="2996" marT="29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декабрь</a:t>
                      </a:r>
                    </a:p>
                  </a:txBody>
                  <a:tcPr marL="2996" marR="2996" marT="29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январь</a:t>
                      </a:r>
                    </a:p>
                  </a:txBody>
                  <a:tcPr marL="2996" marR="2996" marT="29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96" marR="2996" marT="29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2493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этап "Организация и внедрение ОЭР"</a:t>
                      </a:r>
                    </a:p>
                  </a:txBody>
                  <a:tcPr marL="2996" marR="2996" marT="2996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CE7">
                        <a:alpha val="4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Согласование уполномоченными органами перечня критериев оценки эффективности руководителей ИОГВ (далее - ОЭР) и показателей по каждому из критериев (единиц измерения (индикаторов) показателей), источников информации о достигнутых показателях, методики (алгоритма) их расчета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CE7">
                        <a:alpha val="4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01</a:t>
                      </a:r>
                    </a:p>
                  </a:txBody>
                  <a:tcPr marL="2996" marR="2996" marT="29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C0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2996" marR="2996" marT="29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B0F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2996" marR="2996" marT="29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B0F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2996" marR="2996" marT="29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B0F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2996" marR="2996" marT="29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B0F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2996" marR="2996" marT="29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B0F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2996" marR="2996" marT="29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B0F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2996" marR="2996" marT="29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B0F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96" marR="2996" marT="29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B0F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7096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Подготовка проектов:                                                                      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распоряжения Губернатора Камчатского края об утверждении Положения об ОЭР с приложением сводного перечня показателей по каждому критерию ОЭР  и методики (алгоритма) их расчета, форм отчетности (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далее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Положение);                                                                                        - постановления Губернатора Камчатского края о внесении изменений в постановление Губернатора Камчатского края от 19.03.2020 № 38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CE7">
                        <a:alpha val="4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11</a:t>
                      </a:r>
                    </a:p>
                  </a:txBody>
                  <a:tcPr marL="2996" marR="2996" marT="29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C0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2996" marR="2996" marT="29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8CD1F1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2996" marR="2996" marT="29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8ACFEF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2996" marR="2996" marT="29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B0F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2996" marR="2996" marT="29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B0F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2996" marR="2996" marT="29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B0F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2996" marR="2996" marT="29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B0F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2996" marR="2996" marT="29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B0F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96" marR="2996" marT="29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B0F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758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Ознакомление руководителей  ИОГВ с Положением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CE7">
                        <a:alpha val="4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после утв. Положения</a:t>
                      </a:r>
                    </a:p>
                  </a:txBody>
                  <a:tcPr marL="2996" marR="2996" marT="29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C0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2996" marR="2996" marT="29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B0F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2996" marR="2996" marT="29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B0F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2996" marR="2996" marT="29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B0F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2996" marR="2996" marT="29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B0F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2996" marR="2996" marT="29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B0F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2996" marR="2996" marT="29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B0F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2996" marR="2996" marT="29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B0F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2996" marR="2996" marT="299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B0F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5376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064884"/>
              </p:ext>
            </p:extLst>
          </p:nvPr>
        </p:nvGraphicFramePr>
        <p:xfrm>
          <a:off x="46182" y="1306835"/>
          <a:ext cx="8986983" cy="5877871"/>
        </p:xfrm>
        <a:graphic>
          <a:graphicData uri="http://schemas.openxmlformats.org/drawingml/2006/table">
            <a:tbl>
              <a:tblPr/>
              <a:tblGrid>
                <a:gridCol w="711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9134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4334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7105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6501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4814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6501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00364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2807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6342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9372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</a:p>
                  </a:txBody>
                  <a:tcPr marL="1424" marR="1424" marT="14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Мероприятия</a:t>
                      </a:r>
                    </a:p>
                  </a:txBody>
                  <a:tcPr marL="1424" marR="1424" marT="14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Сроки</a:t>
                      </a:r>
                    </a:p>
                  </a:txBody>
                  <a:tcPr marL="1424" marR="1424" marT="14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88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 год</a:t>
                      </a:r>
                    </a:p>
                  </a:txBody>
                  <a:tcPr marL="1424" marR="1424" marT="14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 год</a:t>
                      </a:r>
                    </a:p>
                  </a:txBody>
                  <a:tcPr marL="1424" marR="1424" marT="14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81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июнь</a:t>
                      </a:r>
                    </a:p>
                  </a:txBody>
                  <a:tcPr marL="1424" marR="1424" marT="14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июль</a:t>
                      </a:r>
                    </a:p>
                  </a:txBody>
                  <a:tcPr marL="1424" marR="1424" marT="14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август</a:t>
                      </a:r>
                    </a:p>
                  </a:txBody>
                  <a:tcPr marL="1424" marR="1424" marT="14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сентябрь</a:t>
                      </a:r>
                    </a:p>
                  </a:txBody>
                  <a:tcPr marL="1424" marR="1424" marT="14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октябрь</a:t>
                      </a:r>
                    </a:p>
                  </a:txBody>
                  <a:tcPr marL="1424" marR="1424" marT="14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ноябрь</a:t>
                      </a:r>
                    </a:p>
                  </a:txBody>
                  <a:tcPr marL="1424" marR="1424" marT="14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декабрь</a:t>
                      </a:r>
                    </a:p>
                  </a:txBody>
                  <a:tcPr marL="1424" marR="1424" marT="14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январь</a:t>
                      </a:r>
                    </a:p>
                  </a:txBody>
                  <a:tcPr marL="1424" marR="1424" marT="14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956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 этап " Проведение ОЭР для премирования"</a:t>
                      </a:r>
                    </a:p>
                  </a:txBody>
                  <a:tcPr marL="1424" marR="1424" marT="142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>
                        <a:alpha val="1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Предоставление руководителями  в Уполномоченные органы информации (при необходимости) по утвержденным формам о достижении установленных показателей ОЭР в отчетном месяце 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>
                        <a:alpha val="1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sng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1424" marR="1424" marT="14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CCECF7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sng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24" marR="1424" marT="14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CCECF7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5 </a:t>
                      </a:r>
                    </a:p>
                  </a:txBody>
                  <a:tcPr marL="1424" marR="1424" marT="14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C0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5</a:t>
                      </a:r>
                    </a:p>
                  </a:txBody>
                  <a:tcPr marL="1424" marR="1424" marT="14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C0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5</a:t>
                      </a:r>
                    </a:p>
                  </a:txBody>
                  <a:tcPr marL="1424" marR="1424" marT="14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C0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5</a:t>
                      </a:r>
                    </a:p>
                  </a:txBody>
                  <a:tcPr marL="1424" marR="1424" marT="14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C0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5</a:t>
                      </a:r>
                    </a:p>
                  </a:txBody>
                  <a:tcPr marL="1424" marR="1424" marT="14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C0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5</a:t>
                      </a:r>
                    </a:p>
                  </a:txBody>
                  <a:tcPr marL="1424" marR="1424" marT="14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C00000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246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Проведение ОЭР , подготовка Уполномоченными органами заключений о достижении (не достижении) установленных показателей в отчетном месяце по каждому критерию и направление в ГУГС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>
                        <a:alpha val="1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sng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1424" marR="1424" marT="14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CCECF7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sng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200" b="1" i="0" u="none" strike="sng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24" marR="1424" marT="14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CCECF7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12 </a:t>
                      </a:r>
                    </a:p>
                  </a:txBody>
                  <a:tcPr marL="1424" marR="1424" marT="14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C0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12</a:t>
                      </a:r>
                    </a:p>
                  </a:txBody>
                  <a:tcPr marL="1424" marR="1424" marT="14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C0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12</a:t>
                      </a:r>
                    </a:p>
                  </a:txBody>
                  <a:tcPr marL="1424" marR="1424" marT="14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C0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12</a:t>
                      </a:r>
                    </a:p>
                  </a:txBody>
                  <a:tcPr marL="1424" marR="1424" marT="14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C0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12</a:t>
                      </a:r>
                    </a:p>
                  </a:txBody>
                  <a:tcPr marL="1424" marR="1424" marT="14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C0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12</a:t>
                      </a:r>
                    </a:p>
                  </a:txBody>
                  <a:tcPr marL="1424" marR="1424" marT="14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C00000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264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Подготовка ГУГС сводных итоговых отчетов ОЭР и определение итогового показателя эффективности каждого </a:t>
                      </a:r>
                      <a:r>
                        <a:rPr lang="ru-RU" sz="11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руководителя </a:t>
                      </a:r>
                      <a:r>
                        <a:rPr lang="ru-RU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(суммарный эффект по всем критериям с учетом весовых коэффициентов каждого критерия)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>
                        <a:alpha val="1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sng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1424" marR="1424" marT="14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CCECF7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sng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200" b="1" i="0" u="none" strike="sng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24" marR="1424" marT="14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CCECF7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18 </a:t>
                      </a:r>
                    </a:p>
                  </a:txBody>
                  <a:tcPr marL="1424" marR="1424" marT="14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C0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18</a:t>
                      </a:r>
                    </a:p>
                  </a:txBody>
                  <a:tcPr marL="1424" marR="1424" marT="14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C0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18</a:t>
                      </a:r>
                    </a:p>
                  </a:txBody>
                  <a:tcPr marL="1424" marR="1424" marT="14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C0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18</a:t>
                      </a:r>
                    </a:p>
                  </a:txBody>
                  <a:tcPr marL="1424" marR="1424" marT="14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C0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18</a:t>
                      </a:r>
                    </a:p>
                  </a:txBody>
                  <a:tcPr marL="1424" marR="1424" marT="14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C0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18</a:t>
                      </a:r>
                    </a:p>
                  </a:txBody>
                  <a:tcPr marL="1424" marR="1424" marT="14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C00000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6365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 этап " Применение результатов ОЭР при премировании"</a:t>
                      </a:r>
                    </a:p>
                  </a:txBody>
                  <a:tcPr marL="1424" marR="1424" marT="1424" marB="0" vert="vert27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9CE7">
                        <a:alpha val="4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Определение ИОГВ премиального фонда (экономии ФОТ) и представление в ГУГС информации о возможном максимальном проценте премирования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CE7">
                        <a:alpha val="4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1424" marR="1424" marT="14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8ACFEF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24" marR="1424" marT="14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8ACFE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15 </a:t>
                      </a:r>
                    </a:p>
                  </a:txBody>
                  <a:tcPr marL="1424" marR="1424" marT="14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C0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15</a:t>
                      </a:r>
                    </a:p>
                  </a:txBody>
                  <a:tcPr marL="1424" marR="1424" marT="14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C0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15</a:t>
                      </a:r>
                    </a:p>
                  </a:txBody>
                  <a:tcPr marL="1424" marR="1424" marT="14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C0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15</a:t>
                      </a:r>
                    </a:p>
                  </a:txBody>
                  <a:tcPr marL="1424" marR="1424" marT="14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C0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15</a:t>
                      </a:r>
                    </a:p>
                  </a:txBody>
                  <a:tcPr marL="1424" marR="1424" marT="14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C0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15</a:t>
                      </a:r>
                    </a:p>
                  </a:txBody>
                  <a:tcPr marL="1424" marR="1424" marT="14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C00000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Представление Губернатору сводного итогового отчета ОЭР с предложением о возможном размере премирования по каждому руководителю с учетом ОЭР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CE7">
                        <a:alpha val="4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1424" marR="1424" marT="14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8ACFEF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24" marR="1424" marT="14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8ACFE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18 </a:t>
                      </a:r>
                    </a:p>
                  </a:txBody>
                  <a:tcPr marL="1424" marR="1424" marT="14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C0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18</a:t>
                      </a:r>
                    </a:p>
                  </a:txBody>
                  <a:tcPr marL="1424" marR="1424" marT="14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C0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18</a:t>
                      </a:r>
                    </a:p>
                  </a:txBody>
                  <a:tcPr marL="1424" marR="1424" marT="14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C0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18</a:t>
                      </a:r>
                    </a:p>
                  </a:txBody>
                  <a:tcPr marL="1424" marR="1424" marT="14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C0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18</a:t>
                      </a:r>
                    </a:p>
                  </a:txBody>
                  <a:tcPr marL="1424" marR="1424" marT="14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C0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18</a:t>
                      </a:r>
                    </a:p>
                  </a:txBody>
                  <a:tcPr marL="1424" marR="1424" marT="14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C00000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121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Подготовка ГУГС  проекта распоряжения Губернатора о премировании за истекший месяц в соответствии с решением Губернатора 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CE7">
                        <a:alpha val="4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1424" marR="1424" marT="14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8ACFE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24" marR="1424" marT="14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8ACFE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20 </a:t>
                      </a:r>
                    </a:p>
                  </a:txBody>
                  <a:tcPr marL="1424" marR="1424" marT="14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C0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20</a:t>
                      </a:r>
                    </a:p>
                  </a:txBody>
                  <a:tcPr marL="1424" marR="1424" marT="14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C0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20</a:t>
                      </a:r>
                    </a:p>
                  </a:txBody>
                  <a:tcPr marL="1424" marR="1424" marT="14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C0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20</a:t>
                      </a:r>
                    </a:p>
                  </a:txBody>
                  <a:tcPr marL="1424" marR="1424" marT="14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C0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20</a:t>
                      </a:r>
                    </a:p>
                  </a:txBody>
                  <a:tcPr marL="1424" marR="1424" marT="14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C0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20</a:t>
                      </a:r>
                    </a:p>
                  </a:txBody>
                  <a:tcPr marL="1424" marR="1424" marT="14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C00000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pic>
        <p:nvPicPr>
          <p:cNvPr id="7" name="Рисунок 6" descr="Герб Камчатского края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666" y="93380"/>
            <a:ext cx="731369" cy="92728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Заголовок 2"/>
          <p:cNvSpPr txBox="1">
            <a:spLocks/>
          </p:cNvSpPr>
          <p:nvPr/>
        </p:nvSpPr>
        <p:spPr>
          <a:xfrm>
            <a:off x="959663" y="89166"/>
            <a:ext cx="7886700" cy="84832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latin typeface="Arial Black" panose="020B0A04020102020204" pitchFamily="34" charset="0"/>
              </a:rPr>
              <a:t>Оценка эффективности деятельности руководителей исполнительных органов государственной  власти</a:t>
            </a:r>
            <a:endParaRPr lang="ru-RU" sz="1800" dirty="0">
              <a:latin typeface="Arial Black" panose="020B0A04020102020204" pitchFamily="34" charset="0"/>
            </a:endParaRPr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 bwMode="auto">
          <a:xfrm>
            <a:off x="158666" y="1059657"/>
            <a:ext cx="400050" cy="231791"/>
          </a:xfrm>
          <a:solidFill>
            <a:srgbClr val="FF0000"/>
          </a:solidFill>
          <a:extLst/>
        </p:spPr>
        <p:txBody>
          <a:bodyPr>
            <a:normAutofit fontScale="92500" lnSpcReduction="20000"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ru-RU" altLang="ru-RU" dirty="0" smtClean="0">
                <a:solidFill>
                  <a:srgbClr val="FFFFFF"/>
                </a:solidFill>
                <a:latin typeface="Arial Black" panose="020B0A04020102020204" pitchFamily="34" charset="0"/>
              </a:rPr>
              <a:t>17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74255" y="1051753"/>
            <a:ext cx="8457294" cy="231791"/>
          </a:xfrm>
          <a:prstGeom prst="rect">
            <a:avLst/>
          </a:prstGeom>
          <a:solidFill>
            <a:srgbClr val="009C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673336" y="1050361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1034473" y="1058269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1394691" y="1055238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Равнобедренный треугольник 13"/>
          <p:cNvSpPr/>
          <p:nvPr/>
        </p:nvSpPr>
        <p:spPr>
          <a:xfrm>
            <a:off x="1755828" y="1056010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Равнобедренный треугольник 14"/>
          <p:cNvSpPr/>
          <p:nvPr/>
        </p:nvSpPr>
        <p:spPr>
          <a:xfrm>
            <a:off x="2116046" y="1055312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Равнобедренный треугольник 15"/>
          <p:cNvSpPr/>
          <p:nvPr/>
        </p:nvSpPr>
        <p:spPr>
          <a:xfrm>
            <a:off x="2477183" y="1054615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Равнобедренный треугольник 16"/>
          <p:cNvSpPr/>
          <p:nvPr/>
        </p:nvSpPr>
        <p:spPr>
          <a:xfrm>
            <a:off x="2837401" y="1051584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Равнобедренный треугольник 17"/>
          <p:cNvSpPr/>
          <p:nvPr/>
        </p:nvSpPr>
        <p:spPr>
          <a:xfrm>
            <a:off x="3198538" y="1052356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Равнобедренный треугольник 18"/>
          <p:cNvSpPr/>
          <p:nvPr/>
        </p:nvSpPr>
        <p:spPr>
          <a:xfrm>
            <a:off x="3557837" y="1056010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Равнобедренный треугольник 19"/>
          <p:cNvSpPr/>
          <p:nvPr/>
        </p:nvSpPr>
        <p:spPr>
          <a:xfrm>
            <a:off x="3918974" y="1053549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4279192" y="1050518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4640329" y="1051290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Равнобедренный треугольник 22"/>
          <p:cNvSpPr/>
          <p:nvPr/>
        </p:nvSpPr>
        <p:spPr>
          <a:xfrm>
            <a:off x="5000547" y="1050592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Равнобедренный треугольник 23"/>
          <p:cNvSpPr/>
          <p:nvPr/>
        </p:nvSpPr>
        <p:spPr>
          <a:xfrm>
            <a:off x="5361684" y="1049895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Равнобедренный треугольник 24"/>
          <p:cNvSpPr/>
          <p:nvPr/>
        </p:nvSpPr>
        <p:spPr>
          <a:xfrm>
            <a:off x="5721902" y="1046864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Равнобедренный треугольник 25"/>
          <p:cNvSpPr/>
          <p:nvPr/>
        </p:nvSpPr>
        <p:spPr>
          <a:xfrm>
            <a:off x="6083039" y="1047636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Равнобедренный треугольник 26"/>
          <p:cNvSpPr/>
          <p:nvPr/>
        </p:nvSpPr>
        <p:spPr>
          <a:xfrm>
            <a:off x="6450655" y="1054898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Равнобедренный треугольник 27"/>
          <p:cNvSpPr/>
          <p:nvPr/>
        </p:nvSpPr>
        <p:spPr>
          <a:xfrm>
            <a:off x="6810873" y="1053549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Равнобедренный треугольник 28"/>
          <p:cNvSpPr/>
          <p:nvPr/>
        </p:nvSpPr>
        <p:spPr>
          <a:xfrm>
            <a:off x="7172010" y="1049895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Равнобедренный треугольник 29"/>
          <p:cNvSpPr/>
          <p:nvPr/>
        </p:nvSpPr>
        <p:spPr>
          <a:xfrm>
            <a:off x="7533147" y="1050667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Равнобедренный треугольник 30"/>
          <p:cNvSpPr/>
          <p:nvPr/>
        </p:nvSpPr>
        <p:spPr>
          <a:xfrm>
            <a:off x="7893365" y="1049969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Равнобедренный треугольник 31"/>
          <p:cNvSpPr/>
          <p:nvPr/>
        </p:nvSpPr>
        <p:spPr>
          <a:xfrm>
            <a:off x="8254502" y="1049272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Равнобедренный треугольник 32"/>
          <p:cNvSpPr/>
          <p:nvPr/>
        </p:nvSpPr>
        <p:spPr>
          <a:xfrm>
            <a:off x="8614720" y="1046241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ый треугольник 33"/>
          <p:cNvSpPr/>
          <p:nvPr/>
        </p:nvSpPr>
        <p:spPr>
          <a:xfrm rot="16200000">
            <a:off x="8950874" y="1084906"/>
            <a:ext cx="241702" cy="144551"/>
          </a:xfrm>
          <a:prstGeom prst="rtTriangle">
            <a:avLst/>
          </a:prstGeom>
          <a:solidFill>
            <a:srgbClr val="D70119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552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1418230"/>
              </p:ext>
            </p:extLst>
          </p:nvPr>
        </p:nvGraphicFramePr>
        <p:xfrm>
          <a:off x="33733" y="1450544"/>
          <a:ext cx="9097816" cy="5415290"/>
        </p:xfrm>
        <a:graphic>
          <a:graphicData uri="http://schemas.openxmlformats.org/drawingml/2006/table">
            <a:tbl>
              <a:tblPr/>
              <a:tblGrid>
                <a:gridCol w="9125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747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5258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2647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7265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9272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6501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2807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28073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44943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5169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</a:p>
                  </a:txBody>
                  <a:tcPr marL="951" marR="951" marT="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Мероприятия</a:t>
                      </a:r>
                    </a:p>
                  </a:txBody>
                  <a:tcPr marL="951" marR="951" marT="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C00000"/>
                          </a:solidFill>
                          <a:effectLst/>
                          <a:latin typeface="Arial Black" panose="020B0A04020102020204" pitchFamily="34" charset="0"/>
                        </a:rPr>
                        <a:t>Сроки</a:t>
                      </a:r>
                    </a:p>
                  </a:txBody>
                  <a:tcPr marL="951" marR="951" marT="9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95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 год</a:t>
                      </a:r>
                    </a:p>
                  </a:txBody>
                  <a:tcPr marL="951" marR="951" marT="9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 год</a:t>
                      </a:r>
                    </a:p>
                  </a:txBody>
                  <a:tcPr marL="951" marR="951" marT="9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61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июнь</a:t>
                      </a:r>
                    </a:p>
                  </a:txBody>
                  <a:tcPr marL="951" marR="951" marT="9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июль</a:t>
                      </a:r>
                    </a:p>
                  </a:txBody>
                  <a:tcPr marL="951" marR="951" marT="9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август</a:t>
                      </a:r>
                    </a:p>
                  </a:txBody>
                  <a:tcPr marL="951" marR="951" marT="9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сентябрь</a:t>
                      </a:r>
                    </a:p>
                  </a:txBody>
                  <a:tcPr marL="951" marR="951" marT="9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октябрь</a:t>
                      </a:r>
                    </a:p>
                  </a:txBody>
                  <a:tcPr marL="951" marR="951" marT="9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ноябрь</a:t>
                      </a:r>
                    </a:p>
                  </a:txBody>
                  <a:tcPr marL="951" marR="951" marT="9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декабрь</a:t>
                      </a:r>
                    </a:p>
                  </a:txBody>
                  <a:tcPr marL="951" marR="951" marT="9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январь</a:t>
                      </a:r>
                    </a:p>
                  </a:txBody>
                  <a:tcPr marL="951" marR="951" marT="9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2850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 этап "Проведение ОЭР для определения размера надбавки за особые условия"</a:t>
                      </a:r>
                    </a:p>
                  </a:txBody>
                  <a:tcPr marL="951" marR="951" marT="951" marB="0" vert="vert27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CE7">
                        <a:alpha val="1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just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Предоставление руководителями  в Уполномоченные органы информации (при необходимости) по утвержденным формам о достижении установленных показателей ОЭР в отчетном квартале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CE7">
                        <a:alpha val="1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1" marR="951" marT="9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CCE8F6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1" marR="951" marT="9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CCE8F6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1" marR="951" marT="9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CCE8F6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1" marR="951" marT="9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CCE8F6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5</a:t>
                      </a:r>
                    </a:p>
                  </a:txBody>
                  <a:tcPr marL="951" marR="951" marT="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C0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1" marR="951" marT="9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CCE8F6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1" marR="951" marT="9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CCE8F6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5</a:t>
                      </a:r>
                    </a:p>
                  </a:txBody>
                  <a:tcPr marL="951" marR="951" marT="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C00000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702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000" algn="just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Проведение ОЭР , подготовка Уполномоченными органами заключений о достижении (не достижении) установленных показателей в отчетном квартале по каждому критерию и направление в ГУГС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CE7">
                        <a:alpha val="1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1" marR="951" marT="9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CCE8F6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1" marR="951" marT="9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CCE8F6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1" marR="951" marT="9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CCE8F6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1" marR="951" marT="9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CCE8F6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12 </a:t>
                      </a:r>
                    </a:p>
                  </a:txBody>
                  <a:tcPr marL="951" marR="951" marT="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C0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1" marR="951" marT="9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CCE8F6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1" marR="951" marT="9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CCE8F6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12 </a:t>
                      </a:r>
                    </a:p>
                  </a:txBody>
                  <a:tcPr marL="951" marR="951" marT="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C00000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180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000" algn="just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Подготовка ГУГС сводных итоговых отчетов ОЭР и определение итогового показателя эффективности каждого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руководителя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(суммарный эффект по всем критериям с учетом весовых коэффициентов каждого критерия)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CE7">
                        <a:alpha val="1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1" marR="951" marT="9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CCE8F6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1" marR="951" marT="9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CCE8F6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1" marR="951" marT="9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CCE8F6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1" marR="951" marT="9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CCE8F6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18 </a:t>
                      </a:r>
                    </a:p>
                  </a:txBody>
                  <a:tcPr marL="951" marR="951" marT="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C0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1" marR="951" marT="9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CCE8F6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1" marR="951" marT="9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CCE8F6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18 </a:t>
                      </a:r>
                    </a:p>
                  </a:txBody>
                  <a:tcPr marL="951" marR="951" marT="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C00000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405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 этап "Применение ОЭР при определения размера надбавки за особые условия"</a:t>
                      </a:r>
                    </a:p>
                  </a:txBody>
                  <a:tcPr marL="951" marR="951" marT="951" marB="0" vert="vert27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9CE7">
                        <a:alpha val="4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just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Представление Губернатору сводного итогового отчета ОЭР с предложением о дифференцированном размере надбавки за особые условия по итогам отчетного квартала с учетом ОЭР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CE7">
                        <a:alpha val="4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1" marR="951" marT="9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8ACFEF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1" marR="951" marT="9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8ACFEF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1" marR="951" marT="9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8ACFEF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1" marR="951" marT="9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8ACFEF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18 </a:t>
                      </a:r>
                    </a:p>
                  </a:txBody>
                  <a:tcPr marL="951" marR="951" marT="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C0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1" marR="951" marT="9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8ACFEF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1" marR="951" marT="9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8ACFEF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18 </a:t>
                      </a:r>
                    </a:p>
                  </a:txBody>
                  <a:tcPr marL="951" marR="951" marT="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C00000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08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000" algn="just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Подготовка ГУГС проекта распоряжения Губернатора об установлении надбавки за особые условия в соответствии с решением Губернатора 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CE7">
                        <a:alpha val="4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1" marR="951" marT="9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8ACFE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1" marR="951" marT="9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8ACFE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1" marR="951" marT="9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8ACFE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1" marR="951" marT="9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8ACFE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20 </a:t>
                      </a:r>
                    </a:p>
                  </a:txBody>
                  <a:tcPr marL="951" marR="951" marT="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C0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1" marR="951" marT="9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8ACFE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1" marR="951" marT="9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8ACFE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20 </a:t>
                      </a:r>
                    </a:p>
                  </a:txBody>
                  <a:tcPr marL="951" marR="951" marT="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C00000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47160">
                <a:tc gridSpan="9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Формирование рейтинга руководителей по результатам оценки эффективности за отчетный год</a:t>
                      </a:r>
                    </a:p>
                  </a:txBody>
                  <a:tcPr marL="951" marR="951" marT="9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ACFEF">
                        <a:alpha val="2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15</a:t>
                      </a:r>
                    </a:p>
                  </a:txBody>
                  <a:tcPr marL="951" marR="951" marT="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FF"/>
                      </a:fgClr>
                      <a:bgClr>
                        <a:srgbClr val="C00000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pic>
        <p:nvPicPr>
          <p:cNvPr id="5" name="Рисунок 4" descr="Герб Камчатского края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666" y="93380"/>
            <a:ext cx="731369" cy="92728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Заголовок 2"/>
          <p:cNvSpPr txBox="1">
            <a:spLocks/>
          </p:cNvSpPr>
          <p:nvPr/>
        </p:nvSpPr>
        <p:spPr>
          <a:xfrm>
            <a:off x="959663" y="89166"/>
            <a:ext cx="7886700" cy="84832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latin typeface="Arial Black" panose="020B0A04020102020204" pitchFamily="34" charset="0"/>
              </a:rPr>
              <a:t>Оценка эффективности деятельности руководителей исполнительных органов государственной  власти</a:t>
            </a:r>
            <a:endParaRPr lang="ru-RU" sz="1800" dirty="0">
              <a:latin typeface="Arial Black" panose="020B0A04020102020204" pitchFamily="34" charset="0"/>
            </a:endParaRP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 bwMode="auto">
          <a:xfrm>
            <a:off x="158666" y="1059657"/>
            <a:ext cx="400050" cy="231791"/>
          </a:xfrm>
          <a:solidFill>
            <a:srgbClr val="FF0000"/>
          </a:solidFill>
          <a:extLst/>
        </p:spPr>
        <p:txBody>
          <a:bodyPr>
            <a:normAutofit fontScale="92500" lnSpcReduction="20000"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ru-RU" altLang="ru-RU" dirty="0" smtClean="0">
                <a:solidFill>
                  <a:srgbClr val="FFFFFF"/>
                </a:solidFill>
                <a:latin typeface="Arial Black" panose="020B0A04020102020204" pitchFamily="34" charset="0"/>
              </a:rPr>
              <a:t>18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74255" y="1051753"/>
            <a:ext cx="8457294" cy="231791"/>
          </a:xfrm>
          <a:prstGeom prst="rect">
            <a:avLst/>
          </a:prstGeom>
          <a:solidFill>
            <a:srgbClr val="009C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673336" y="1050361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1034473" y="1058269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1394691" y="1055238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1755828" y="1056010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2116046" y="1055312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Равнобедренный треугольник 13"/>
          <p:cNvSpPr/>
          <p:nvPr/>
        </p:nvSpPr>
        <p:spPr>
          <a:xfrm>
            <a:off x="2477183" y="1054615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Равнобедренный треугольник 14"/>
          <p:cNvSpPr/>
          <p:nvPr/>
        </p:nvSpPr>
        <p:spPr>
          <a:xfrm>
            <a:off x="2837401" y="1051584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Равнобедренный треугольник 15"/>
          <p:cNvSpPr/>
          <p:nvPr/>
        </p:nvSpPr>
        <p:spPr>
          <a:xfrm>
            <a:off x="3198538" y="1052356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Равнобедренный треугольник 16"/>
          <p:cNvSpPr/>
          <p:nvPr/>
        </p:nvSpPr>
        <p:spPr>
          <a:xfrm>
            <a:off x="3557837" y="1056010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Равнобедренный треугольник 17"/>
          <p:cNvSpPr/>
          <p:nvPr/>
        </p:nvSpPr>
        <p:spPr>
          <a:xfrm>
            <a:off x="3918974" y="1053549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Равнобедренный треугольник 18"/>
          <p:cNvSpPr/>
          <p:nvPr/>
        </p:nvSpPr>
        <p:spPr>
          <a:xfrm>
            <a:off x="4279192" y="1050518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Равнобедренный треугольник 19"/>
          <p:cNvSpPr/>
          <p:nvPr/>
        </p:nvSpPr>
        <p:spPr>
          <a:xfrm>
            <a:off x="4640329" y="1051290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5000547" y="1050592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5361684" y="1049895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Равнобедренный треугольник 22"/>
          <p:cNvSpPr/>
          <p:nvPr/>
        </p:nvSpPr>
        <p:spPr>
          <a:xfrm>
            <a:off x="5721902" y="1046864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Равнобедренный треугольник 23"/>
          <p:cNvSpPr/>
          <p:nvPr/>
        </p:nvSpPr>
        <p:spPr>
          <a:xfrm>
            <a:off x="6083039" y="1047636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Равнобедренный треугольник 24"/>
          <p:cNvSpPr/>
          <p:nvPr/>
        </p:nvSpPr>
        <p:spPr>
          <a:xfrm>
            <a:off x="6450655" y="1054898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Равнобедренный треугольник 25"/>
          <p:cNvSpPr/>
          <p:nvPr/>
        </p:nvSpPr>
        <p:spPr>
          <a:xfrm>
            <a:off x="6810873" y="1053549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Равнобедренный треугольник 26"/>
          <p:cNvSpPr/>
          <p:nvPr/>
        </p:nvSpPr>
        <p:spPr>
          <a:xfrm>
            <a:off x="7172010" y="1049895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Равнобедренный треугольник 27"/>
          <p:cNvSpPr/>
          <p:nvPr/>
        </p:nvSpPr>
        <p:spPr>
          <a:xfrm>
            <a:off x="7533147" y="1050667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Равнобедренный треугольник 28"/>
          <p:cNvSpPr/>
          <p:nvPr/>
        </p:nvSpPr>
        <p:spPr>
          <a:xfrm>
            <a:off x="7893365" y="1049969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Равнобедренный треугольник 29"/>
          <p:cNvSpPr/>
          <p:nvPr/>
        </p:nvSpPr>
        <p:spPr>
          <a:xfrm>
            <a:off x="8254502" y="1049272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Равнобедренный треугольник 30"/>
          <p:cNvSpPr/>
          <p:nvPr/>
        </p:nvSpPr>
        <p:spPr>
          <a:xfrm>
            <a:off x="8614720" y="1046241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ый треугольник 31"/>
          <p:cNvSpPr/>
          <p:nvPr/>
        </p:nvSpPr>
        <p:spPr>
          <a:xfrm rot="16200000">
            <a:off x="8950874" y="1084906"/>
            <a:ext cx="241702" cy="144551"/>
          </a:xfrm>
          <a:prstGeom prst="rtTriangle">
            <a:avLst/>
          </a:prstGeom>
          <a:solidFill>
            <a:srgbClr val="D70119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79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8606" y="2142310"/>
            <a:ext cx="7435895" cy="302390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9600" b="1" dirty="0">
                <a:ln/>
                <a:solidFill>
                  <a:schemeClr val="accent4"/>
                </a:solidFill>
              </a:rPr>
              <a:t>Спасибо за внимание!</a:t>
            </a:r>
          </a:p>
        </p:txBody>
      </p:sp>
      <p:pic>
        <p:nvPicPr>
          <p:cNvPr id="5" name="Рисунок 4" descr="Герб Камчатского края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666" y="93380"/>
            <a:ext cx="731369" cy="92728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Заголовок 2"/>
          <p:cNvSpPr txBox="1">
            <a:spLocks/>
          </p:cNvSpPr>
          <p:nvPr/>
        </p:nvSpPr>
        <p:spPr>
          <a:xfrm>
            <a:off x="943800" y="193992"/>
            <a:ext cx="7886700" cy="84832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latin typeface="Arial Black" panose="020B0A04020102020204" pitchFamily="34" charset="0"/>
              </a:rPr>
              <a:t>Оценка эффективности деятельности руководителей исполнительных органов государственной  власти</a:t>
            </a:r>
            <a:endParaRPr lang="ru-RU" sz="1800" dirty="0">
              <a:latin typeface="Arial Black" panose="020B0A04020102020204" pitchFamily="34" charset="0"/>
            </a:endParaRP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 bwMode="auto">
          <a:xfrm>
            <a:off x="158666" y="1059657"/>
            <a:ext cx="400050" cy="231791"/>
          </a:xfrm>
          <a:solidFill>
            <a:srgbClr val="FF0000"/>
          </a:solidFill>
          <a:extLst/>
        </p:spPr>
        <p:txBody>
          <a:bodyPr>
            <a:normAutofit fontScale="92500" lnSpcReduction="20000"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fld id="{6A3CBED7-D53D-4AA8-B3C1-CEB6EADEE619}" type="slidenum">
              <a:rPr lang="ru-RU" altLang="ru-RU" smtClean="0">
                <a:solidFill>
                  <a:srgbClr val="FFFFFF"/>
                </a:solidFill>
                <a:latin typeface="Arial Black" panose="020B0A04020102020204" pitchFamily="34" charset="0"/>
              </a:rPr>
              <a:pPr algn="ctr">
                <a:defRPr/>
              </a:pPr>
              <a:t>13</a:t>
            </a:fld>
            <a:endParaRPr lang="ru-RU" altLang="ru-RU" dirty="0" smtClean="0"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74255" y="1051753"/>
            <a:ext cx="8457294" cy="2317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673336" y="1050361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1034473" y="1058269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1394691" y="1055238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1755828" y="1056010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2116046" y="1055312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Равнобедренный треугольник 13"/>
          <p:cNvSpPr/>
          <p:nvPr/>
        </p:nvSpPr>
        <p:spPr>
          <a:xfrm>
            <a:off x="2477183" y="1054615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Равнобедренный треугольник 14"/>
          <p:cNvSpPr/>
          <p:nvPr/>
        </p:nvSpPr>
        <p:spPr>
          <a:xfrm>
            <a:off x="2837401" y="1051584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Равнобедренный треугольник 15"/>
          <p:cNvSpPr/>
          <p:nvPr/>
        </p:nvSpPr>
        <p:spPr>
          <a:xfrm>
            <a:off x="3198538" y="1052356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Равнобедренный треугольник 16"/>
          <p:cNvSpPr/>
          <p:nvPr/>
        </p:nvSpPr>
        <p:spPr>
          <a:xfrm>
            <a:off x="3557837" y="1056010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Равнобедренный треугольник 17"/>
          <p:cNvSpPr/>
          <p:nvPr/>
        </p:nvSpPr>
        <p:spPr>
          <a:xfrm>
            <a:off x="3918974" y="1053549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Равнобедренный треугольник 18"/>
          <p:cNvSpPr/>
          <p:nvPr/>
        </p:nvSpPr>
        <p:spPr>
          <a:xfrm>
            <a:off x="4279192" y="1050518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Равнобедренный треугольник 19"/>
          <p:cNvSpPr/>
          <p:nvPr/>
        </p:nvSpPr>
        <p:spPr>
          <a:xfrm>
            <a:off x="4640329" y="1051290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5000547" y="1050592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5361684" y="1049895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Равнобедренный треугольник 22"/>
          <p:cNvSpPr/>
          <p:nvPr/>
        </p:nvSpPr>
        <p:spPr>
          <a:xfrm>
            <a:off x="5721902" y="1046864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Равнобедренный треугольник 23"/>
          <p:cNvSpPr/>
          <p:nvPr/>
        </p:nvSpPr>
        <p:spPr>
          <a:xfrm>
            <a:off x="6083039" y="1047636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Равнобедренный треугольник 24"/>
          <p:cNvSpPr/>
          <p:nvPr/>
        </p:nvSpPr>
        <p:spPr>
          <a:xfrm>
            <a:off x="6450655" y="1054898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Равнобедренный треугольник 25"/>
          <p:cNvSpPr/>
          <p:nvPr/>
        </p:nvSpPr>
        <p:spPr>
          <a:xfrm>
            <a:off x="6810873" y="1053549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Равнобедренный треугольник 26"/>
          <p:cNvSpPr/>
          <p:nvPr/>
        </p:nvSpPr>
        <p:spPr>
          <a:xfrm>
            <a:off x="7172010" y="1049895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Равнобедренный треугольник 27"/>
          <p:cNvSpPr/>
          <p:nvPr/>
        </p:nvSpPr>
        <p:spPr>
          <a:xfrm>
            <a:off x="7533147" y="1050667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Равнобедренный треугольник 28"/>
          <p:cNvSpPr/>
          <p:nvPr/>
        </p:nvSpPr>
        <p:spPr>
          <a:xfrm>
            <a:off x="7893365" y="1049969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Равнобедренный треугольник 29"/>
          <p:cNvSpPr/>
          <p:nvPr/>
        </p:nvSpPr>
        <p:spPr>
          <a:xfrm>
            <a:off x="8254502" y="1049272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Равнобедренный треугольник 30"/>
          <p:cNvSpPr/>
          <p:nvPr/>
        </p:nvSpPr>
        <p:spPr>
          <a:xfrm>
            <a:off x="8614720" y="1046241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ый треугольник 31"/>
          <p:cNvSpPr/>
          <p:nvPr/>
        </p:nvSpPr>
        <p:spPr>
          <a:xfrm rot="16200000">
            <a:off x="8950874" y="1084906"/>
            <a:ext cx="241702" cy="144551"/>
          </a:xfrm>
          <a:prstGeom prst="rtTriangle">
            <a:avLst/>
          </a:prstGeom>
          <a:solidFill>
            <a:srgbClr val="D70119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275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 со стрелкой вниз 1"/>
          <p:cNvSpPr>
            <a:spLocks noChangeArrowheads="1"/>
          </p:cNvSpPr>
          <p:nvPr/>
        </p:nvSpPr>
        <p:spPr bwMode="auto">
          <a:xfrm>
            <a:off x="1459179" y="1326350"/>
            <a:ext cx="6475021" cy="424428"/>
          </a:xfrm>
          <a:prstGeom prst="downArrowCallout">
            <a:avLst>
              <a:gd name="adj1" fmla="val 178807"/>
              <a:gd name="adj2" fmla="val 726833"/>
              <a:gd name="adj3" fmla="val 49149"/>
              <a:gd name="adj4" fmla="val 52509"/>
            </a:avLst>
          </a:prstGeom>
          <a:gradFill>
            <a:gsLst>
              <a:gs pos="1000">
                <a:schemeClr val="accent4">
                  <a:lumMod val="20000"/>
                  <a:lumOff val="80000"/>
                </a:schemeClr>
              </a:gs>
              <a:gs pos="80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19050" algn="ctr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>
              <a:rot lat="0" lon="0" rev="8400000"/>
            </a:lightRig>
          </a:scene3d>
          <a:sp3d>
            <a:bevelT w="133350"/>
            <a:bevelB/>
          </a:sp3d>
        </p:spPr>
        <p:txBody>
          <a:bodyPr lIns="40500" rIns="40500"/>
          <a:lstStyle>
            <a:lvl1pPr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ru-RU" altLang="ru-RU" i="1" dirty="0" smtClean="0">
                <a:solidFill>
                  <a:srgbClr val="C00000"/>
                </a:solidFill>
              </a:rPr>
              <a:t>Правовая  </a:t>
            </a:r>
            <a:r>
              <a:rPr lang="ru-RU" altLang="ru-RU" i="1" dirty="0">
                <a:solidFill>
                  <a:srgbClr val="C00000"/>
                </a:solidFill>
              </a:rPr>
              <a:t>основа</a:t>
            </a:r>
          </a:p>
        </p:txBody>
      </p:sp>
      <p:pic>
        <p:nvPicPr>
          <p:cNvPr id="12" name="Рисунок 11" descr="Герб Камчатского края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666" y="93380"/>
            <a:ext cx="731369" cy="92728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59663" y="89166"/>
            <a:ext cx="7886700" cy="848322"/>
          </a:xfrm>
        </p:spPr>
        <p:txBody>
          <a:bodyPr>
            <a:noAutofit/>
          </a:bodyPr>
          <a:lstStyle/>
          <a:p>
            <a:r>
              <a:rPr lang="ru-RU" sz="1800" dirty="0">
                <a:latin typeface="Arial Black" panose="020B0A04020102020204" pitchFamily="34" charset="0"/>
              </a:rPr>
              <a:t>Оценка эффективности </a:t>
            </a:r>
            <a:r>
              <a:rPr lang="ru-RU" sz="1800" dirty="0" smtClean="0">
                <a:latin typeface="Arial Black" panose="020B0A04020102020204" pitchFamily="34" charset="0"/>
              </a:rPr>
              <a:t>деятельности </a:t>
            </a:r>
            <a:r>
              <a:rPr lang="ru-RU" sz="1800" dirty="0">
                <a:latin typeface="Arial Black" panose="020B0A04020102020204" pitchFamily="34" charset="0"/>
              </a:rPr>
              <a:t>руководителей исполнительных органов государственной  </a:t>
            </a:r>
            <a:r>
              <a:rPr lang="ru-RU" sz="1800" dirty="0" smtClean="0">
                <a:latin typeface="Arial Black" panose="020B0A04020102020204" pitchFamily="34" charset="0"/>
              </a:rPr>
              <a:t>власти</a:t>
            </a:r>
            <a:endParaRPr lang="ru-RU" sz="1800" dirty="0">
              <a:latin typeface="Arial Black" panose="020B0A04020102020204" pitchFamily="34" charset="0"/>
            </a:endParaRPr>
          </a:p>
        </p:txBody>
      </p:sp>
      <p:sp>
        <p:nvSpPr>
          <p:cNvPr id="15" name="Номер слайда 22"/>
          <p:cNvSpPr>
            <a:spLocks noGrp="1"/>
          </p:cNvSpPr>
          <p:nvPr>
            <p:ph type="sldNum" sz="quarter" idx="12"/>
          </p:nvPr>
        </p:nvSpPr>
        <p:spPr bwMode="auto">
          <a:xfrm>
            <a:off x="158666" y="1059657"/>
            <a:ext cx="400050" cy="231791"/>
          </a:xfrm>
          <a:solidFill>
            <a:srgbClr val="FF0000"/>
          </a:solidFill>
          <a:extLst/>
        </p:spPr>
        <p:txBody>
          <a:bodyPr>
            <a:normAutofit fontScale="92500" lnSpcReduction="20000"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fld id="{6A3CBED7-D53D-4AA8-B3C1-CEB6EADEE619}" type="slidenum">
              <a:rPr lang="ru-RU" altLang="ru-RU" smtClean="0">
                <a:solidFill>
                  <a:srgbClr val="FFFFFF"/>
                </a:solidFill>
                <a:latin typeface="Arial Black" panose="020B0A04020102020204" pitchFamily="34" charset="0"/>
              </a:rPr>
              <a:pPr algn="ctr">
                <a:defRPr/>
              </a:pPr>
              <a:t>2</a:t>
            </a:fld>
            <a:endParaRPr lang="ru-RU" altLang="ru-RU" dirty="0" smtClean="0"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0" y="1767971"/>
            <a:ext cx="4461164" cy="744025"/>
          </a:xfrm>
          <a:prstGeom prst="roundRect">
            <a:avLst/>
          </a:prstGeom>
          <a:gradFill>
            <a:gsLst>
              <a:gs pos="1000">
                <a:schemeClr val="accent4">
                  <a:lumMod val="20000"/>
                  <a:lumOff val="80000"/>
                </a:schemeClr>
              </a:gs>
              <a:gs pos="80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Федеральный закон от 06.10.1999 N 184-ФЗ "Об общих принципах организации законодательных (представительных) и исполнительных органов государственной власти субъектов Российской Федерации</a:t>
            </a:r>
            <a:r>
              <a:rPr lang="ru-RU" sz="12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»</a:t>
            </a:r>
            <a:endParaRPr lang="ru-RU" sz="12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4359564" y="1843535"/>
            <a:ext cx="661803" cy="568776"/>
          </a:xfrm>
          <a:prstGeom prst="rightArrow">
            <a:avLst/>
          </a:prstGeom>
          <a:solidFill>
            <a:srgbClr val="B5D2E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021367" y="1749638"/>
            <a:ext cx="4110182" cy="748017"/>
          </a:xfrm>
          <a:prstGeom prst="roundRect">
            <a:avLst/>
          </a:prstGeom>
          <a:gradFill>
            <a:gsLst>
              <a:gs pos="1000">
                <a:schemeClr val="accent4">
                  <a:lumMod val="20000"/>
                  <a:lumOff val="80000"/>
                </a:schemeClr>
              </a:gs>
              <a:gs pos="80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Устанавливает правовые  основы оценки </a:t>
            </a:r>
            <a:r>
              <a:rPr lang="ru-RU" sz="1200" b="1" dirty="0">
                <a:solidFill>
                  <a:schemeClr val="tx1"/>
                </a:solidFill>
                <a:cs typeface="Times New Roman" panose="02020603050405020304" pitchFamily="18" charset="0"/>
              </a:rPr>
              <a:t>эффективности деятельности органов исполнительной власти субъекта Российской </a:t>
            </a:r>
            <a:r>
              <a:rPr lang="ru-RU" sz="12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Федерации (статья 26.3.2)</a:t>
            </a:r>
            <a:endParaRPr lang="ru-RU" sz="12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-1" y="3142573"/>
            <a:ext cx="4461161" cy="626357"/>
          </a:xfrm>
          <a:prstGeom prst="roundRect">
            <a:avLst/>
          </a:prstGeom>
          <a:gradFill>
            <a:gsLst>
              <a:gs pos="1000">
                <a:schemeClr val="accent4">
                  <a:lumMod val="20000"/>
                  <a:lumOff val="80000"/>
                </a:schemeClr>
              </a:gs>
              <a:gs pos="80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cs typeface="Times New Roman" panose="02020603050405020304" pitchFamily="18" charset="0"/>
              </a:rPr>
              <a:t>Закон Камчатского края от 20.11.2013 N 343 "О государственной гражданской службе Камчатского края"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3851" y="2538964"/>
            <a:ext cx="4461163" cy="575766"/>
          </a:xfrm>
          <a:prstGeom prst="roundRect">
            <a:avLst/>
          </a:prstGeom>
          <a:gradFill>
            <a:gsLst>
              <a:gs pos="1000">
                <a:schemeClr val="accent4">
                  <a:lumMod val="20000"/>
                  <a:lumOff val="80000"/>
                </a:schemeClr>
              </a:gs>
              <a:gs pos="80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cs typeface="Times New Roman" panose="02020603050405020304" pitchFamily="18" charset="0"/>
              </a:rPr>
              <a:t>Закон Камчатского края от 27.02.2013 N </a:t>
            </a:r>
            <a:r>
              <a:rPr lang="ru-RU" sz="12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203 "</a:t>
            </a:r>
            <a:r>
              <a:rPr lang="ru-RU" sz="1200" b="1" dirty="0">
                <a:solidFill>
                  <a:schemeClr val="tx1"/>
                </a:solidFill>
                <a:cs typeface="Times New Roman" panose="02020603050405020304" pitchFamily="18" charset="0"/>
              </a:rPr>
              <a:t>О государственных должностях Камчатского края"</a:t>
            </a:r>
          </a:p>
        </p:txBody>
      </p:sp>
      <p:sp>
        <p:nvSpPr>
          <p:cNvPr id="27" name="Стрелка вправо 26"/>
          <p:cNvSpPr/>
          <p:nvPr/>
        </p:nvSpPr>
        <p:spPr>
          <a:xfrm>
            <a:off x="4359564" y="2538964"/>
            <a:ext cx="667561" cy="568776"/>
          </a:xfrm>
          <a:prstGeom prst="rightArrow">
            <a:avLst/>
          </a:prstGeom>
          <a:solidFill>
            <a:srgbClr val="B5D2E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5021367" y="2540000"/>
            <a:ext cx="4110182" cy="567740"/>
          </a:xfrm>
          <a:prstGeom prst="roundRect">
            <a:avLst/>
          </a:prstGeom>
          <a:gradFill>
            <a:gsLst>
              <a:gs pos="1000">
                <a:schemeClr val="accent4">
                  <a:lumMod val="20000"/>
                  <a:lumOff val="80000"/>
                </a:schemeClr>
              </a:gs>
              <a:gs pos="80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Определяет структуру денежного содержания лиц, замещающих государственные должности Камчатского края, и порядок формирования их ФОТ</a:t>
            </a:r>
            <a:endParaRPr lang="ru-RU" sz="12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9" name="Стрелка вправо 28"/>
          <p:cNvSpPr/>
          <p:nvPr/>
        </p:nvSpPr>
        <p:spPr>
          <a:xfrm>
            <a:off x="4359564" y="3169541"/>
            <a:ext cx="674252" cy="568776"/>
          </a:xfrm>
          <a:prstGeom prst="rightArrow">
            <a:avLst/>
          </a:prstGeom>
          <a:solidFill>
            <a:srgbClr val="B5D2E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5021367" y="3134709"/>
            <a:ext cx="4110182" cy="634222"/>
          </a:xfrm>
          <a:prstGeom prst="roundRect">
            <a:avLst/>
          </a:prstGeom>
          <a:gradFill>
            <a:gsLst>
              <a:gs pos="1000">
                <a:schemeClr val="accent4">
                  <a:lumMod val="20000"/>
                  <a:lumOff val="80000"/>
                </a:schemeClr>
              </a:gs>
              <a:gs pos="80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Определяет структуру денежного содержания государственных гражданских служащих Камчатского края, и порядок формирования их ФОТ</a:t>
            </a:r>
            <a:endParaRPr lang="ru-RU" sz="1200" b="1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0" y="3807528"/>
            <a:ext cx="4461161" cy="1078727"/>
          </a:xfrm>
          <a:prstGeom prst="roundRect">
            <a:avLst/>
          </a:prstGeom>
          <a:gradFill>
            <a:gsLst>
              <a:gs pos="1000">
                <a:schemeClr val="accent4">
                  <a:lumMod val="20000"/>
                  <a:lumOff val="80000"/>
                </a:schemeClr>
              </a:gs>
              <a:gs pos="80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rgbClr val="C00000"/>
                </a:solidFill>
                <a:cs typeface="Times New Roman" panose="02020603050405020304" pitchFamily="18" charset="0"/>
              </a:rPr>
              <a:t>Постановление Губернатора Камчатского края от 29.11.2013 N 137 "Об отдельных вопросах ежемесячного денежного вознаграждения лиц, замещающих государственные должности Камчатского края, и ежемесячного денежного содержания государственных гражданских служащих Камчатского края</a:t>
            </a:r>
            <a:r>
              <a:rPr lang="ru-RU" sz="12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"</a:t>
            </a:r>
            <a:endParaRPr lang="ru-RU" sz="12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-1" y="4908582"/>
            <a:ext cx="4448714" cy="651393"/>
          </a:xfrm>
          <a:prstGeom prst="roundRect">
            <a:avLst/>
          </a:prstGeom>
          <a:gradFill>
            <a:gsLst>
              <a:gs pos="1000">
                <a:schemeClr val="accent4">
                  <a:lumMod val="20000"/>
                  <a:lumOff val="80000"/>
                </a:schemeClr>
              </a:gs>
              <a:gs pos="80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cs typeface="Times New Roman" panose="02020603050405020304" pitchFamily="18" charset="0"/>
              </a:rPr>
              <a:t>Постановление Губернатора Камчатского края от 29.11.2019 N 92 "Об осуществлении полномочий представителя нанимателя от имени Камчатского края</a:t>
            </a:r>
            <a:r>
              <a:rPr lang="ru-RU" sz="12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"</a:t>
            </a:r>
            <a:endParaRPr lang="ru-RU" sz="12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-1" y="5601283"/>
            <a:ext cx="4448714" cy="1083017"/>
          </a:xfrm>
          <a:prstGeom prst="roundRect">
            <a:avLst/>
          </a:prstGeom>
          <a:gradFill>
            <a:gsLst>
              <a:gs pos="1000">
                <a:schemeClr val="accent4">
                  <a:lumMod val="20000"/>
                  <a:lumOff val="80000"/>
                </a:schemeClr>
              </a:gs>
              <a:gs pos="80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rgbClr val="C00000"/>
                </a:solidFill>
                <a:cs typeface="Times New Roman" panose="02020603050405020304" pitchFamily="18" charset="0"/>
              </a:rPr>
              <a:t>Постановление Губернатора Камчатского края от 19.03.2020 N 38 "Об отдельных дополнительных выплатах лицам, замещающим государственные должности Камчатского края, и государственным гражданским служащим Камчатского края в исполнительных органах государственной власти Камчатского края</a:t>
            </a:r>
            <a:r>
              <a:rPr lang="ru-RU" sz="12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"</a:t>
            </a:r>
            <a:endParaRPr lang="ru-RU" sz="12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4" name="Стрелка вправо 33"/>
          <p:cNvSpPr/>
          <p:nvPr/>
        </p:nvSpPr>
        <p:spPr>
          <a:xfrm>
            <a:off x="4350328" y="4041561"/>
            <a:ext cx="674252" cy="568776"/>
          </a:xfrm>
          <a:prstGeom prst="rightArrow">
            <a:avLst/>
          </a:prstGeom>
          <a:solidFill>
            <a:srgbClr val="BE7E7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5021367" y="3807527"/>
            <a:ext cx="4110182" cy="1078727"/>
          </a:xfrm>
          <a:prstGeom prst="roundRect">
            <a:avLst/>
          </a:prstGeom>
          <a:gradFill>
            <a:gsLst>
              <a:gs pos="1000">
                <a:schemeClr val="accent4">
                  <a:lumMod val="20000"/>
                  <a:lumOff val="80000"/>
                </a:schemeClr>
              </a:gs>
              <a:gs pos="80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Устанавливает размер должностных окладов и иных дополнительных выплат лицам, замещающим государственные должности Камчатского края и государственным гражданским служащим Камчатского края</a:t>
            </a:r>
            <a:endParaRPr lang="ru-RU" sz="12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6" name="Стрелка вправо 35"/>
          <p:cNvSpPr/>
          <p:nvPr/>
        </p:nvSpPr>
        <p:spPr>
          <a:xfrm>
            <a:off x="4359564" y="4949890"/>
            <a:ext cx="674252" cy="568776"/>
          </a:xfrm>
          <a:prstGeom prst="rightArrow">
            <a:avLst/>
          </a:prstGeom>
          <a:solidFill>
            <a:srgbClr val="B5D2E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5033818" y="4908582"/>
            <a:ext cx="4110182" cy="651393"/>
          </a:xfrm>
          <a:prstGeom prst="roundRect">
            <a:avLst/>
          </a:prstGeom>
          <a:gradFill>
            <a:gsLst>
              <a:gs pos="1000">
                <a:schemeClr val="accent4">
                  <a:lumMod val="20000"/>
                  <a:lumOff val="80000"/>
                </a:schemeClr>
              </a:gs>
              <a:gs pos="80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Определяет круг лиц, принимающих решения в рамках полномочий представителя нанимателя государственных гражданских служащих</a:t>
            </a:r>
            <a:endParaRPr lang="ru-RU" sz="12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5021367" y="5601283"/>
            <a:ext cx="4110182" cy="1083017"/>
          </a:xfrm>
          <a:prstGeom prst="roundRect">
            <a:avLst/>
          </a:prstGeom>
          <a:gradFill>
            <a:gsLst>
              <a:gs pos="1000">
                <a:schemeClr val="accent4">
                  <a:lumMod val="20000"/>
                  <a:lumOff val="80000"/>
                </a:schemeClr>
              </a:gs>
              <a:gs pos="80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Устанавливает порядок выплаты отдельных дополнительных выплат, в том числе надбавки за особые условия государственной работы (государственной службы) и премирования</a:t>
            </a:r>
            <a:endParaRPr lang="ru-RU" sz="12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9" name="Стрелка вправо 38"/>
          <p:cNvSpPr/>
          <p:nvPr/>
        </p:nvSpPr>
        <p:spPr>
          <a:xfrm>
            <a:off x="4347115" y="5858219"/>
            <a:ext cx="674252" cy="568776"/>
          </a:xfrm>
          <a:prstGeom prst="rightArrow">
            <a:avLst/>
          </a:prstGeom>
          <a:solidFill>
            <a:srgbClr val="BE7E7E"/>
          </a:solidFill>
          <a:ln>
            <a:solidFill>
              <a:srgbClr val="BE7E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674255" y="1051753"/>
            <a:ext cx="8457294" cy="231791"/>
          </a:xfrm>
          <a:prstGeom prst="rect">
            <a:avLst/>
          </a:prstGeom>
          <a:solidFill>
            <a:srgbClr val="009C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Равнобедренный треугольник 13"/>
          <p:cNvSpPr/>
          <p:nvPr/>
        </p:nvSpPr>
        <p:spPr>
          <a:xfrm>
            <a:off x="673336" y="1050361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Равнобедренный треугольник 103"/>
          <p:cNvSpPr/>
          <p:nvPr/>
        </p:nvSpPr>
        <p:spPr>
          <a:xfrm>
            <a:off x="1034473" y="1058269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" name="Равнобедренный треугольник 104"/>
          <p:cNvSpPr/>
          <p:nvPr/>
        </p:nvSpPr>
        <p:spPr>
          <a:xfrm>
            <a:off x="1394691" y="1055238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" name="Равнобедренный треугольник 105"/>
          <p:cNvSpPr/>
          <p:nvPr/>
        </p:nvSpPr>
        <p:spPr>
          <a:xfrm>
            <a:off x="1755828" y="1056010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Равнобедренный треугольник 106"/>
          <p:cNvSpPr/>
          <p:nvPr/>
        </p:nvSpPr>
        <p:spPr>
          <a:xfrm>
            <a:off x="2116046" y="1055312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Равнобедренный треугольник 107"/>
          <p:cNvSpPr/>
          <p:nvPr/>
        </p:nvSpPr>
        <p:spPr>
          <a:xfrm>
            <a:off x="2477183" y="1054615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Равнобедренный треугольник 108"/>
          <p:cNvSpPr/>
          <p:nvPr/>
        </p:nvSpPr>
        <p:spPr>
          <a:xfrm>
            <a:off x="2837401" y="1051584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Равнобедренный треугольник 109"/>
          <p:cNvSpPr/>
          <p:nvPr/>
        </p:nvSpPr>
        <p:spPr>
          <a:xfrm>
            <a:off x="3198538" y="1052356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Равнобедренный треугольник 110"/>
          <p:cNvSpPr/>
          <p:nvPr/>
        </p:nvSpPr>
        <p:spPr>
          <a:xfrm>
            <a:off x="3557837" y="1056010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Равнобедренный треугольник 111"/>
          <p:cNvSpPr/>
          <p:nvPr/>
        </p:nvSpPr>
        <p:spPr>
          <a:xfrm>
            <a:off x="3918974" y="1053549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" name="Равнобедренный треугольник 112"/>
          <p:cNvSpPr/>
          <p:nvPr/>
        </p:nvSpPr>
        <p:spPr>
          <a:xfrm>
            <a:off x="4279192" y="1050518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Равнобедренный треугольник 113"/>
          <p:cNvSpPr/>
          <p:nvPr/>
        </p:nvSpPr>
        <p:spPr>
          <a:xfrm>
            <a:off x="4640329" y="1051290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Равнобедренный треугольник 114"/>
          <p:cNvSpPr/>
          <p:nvPr/>
        </p:nvSpPr>
        <p:spPr>
          <a:xfrm>
            <a:off x="5000547" y="1050592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Равнобедренный треугольник 115"/>
          <p:cNvSpPr/>
          <p:nvPr/>
        </p:nvSpPr>
        <p:spPr>
          <a:xfrm>
            <a:off x="5361684" y="1049895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" name="Равнобедренный треугольник 116"/>
          <p:cNvSpPr/>
          <p:nvPr/>
        </p:nvSpPr>
        <p:spPr>
          <a:xfrm>
            <a:off x="5721902" y="1046864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" name="Равнобедренный треугольник 117"/>
          <p:cNvSpPr/>
          <p:nvPr/>
        </p:nvSpPr>
        <p:spPr>
          <a:xfrm>
            <a:off x="6083039" y="1047636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" name="Равнобедренный треугольник 118"/>
          <p:cNvSpPr/>
          <p:nvPr/>
        </p:nvSpPr>
        <p:spPr>
          <a:xfrm>
            <a:off x="6450655" y="1054898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" name="Равнобедренный треугольник 119"/>
          <p:cNvSpPr/>
          <p:nvPr/>
        </p:nvSpPr>
        <p:spPr>
          <a:xfrm>
            <a:off x="6810873" y="1053549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" name="Равнобедренный треугольник 120"/>
          <p:cNvSpPr/>
          <p:nvPr/>
        </p:nvSpPr>
        <p:spPr>
          <a:xfrm>
            <a:off x="7172010" y="1049895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" name="Равнобедренный треугольник 121"/>
          <p:cNvSpPr/>
          <p:nvPr/>
        </p:nvSpPr>
        <p:spPr>
          <a:xfrm>
            <a:off x="7533147" y="1050667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" name="Равнобедренный треугольник 122"/>
          <p:cNvSpPr/>
          <p:nvPr/>
        </p:nvSpPr>
        <p:spPr>
          <a:xfrm>
            <a:off x="7893365" y="1049969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Равнобедренный треугольник 123"/>
          <p:cNvSpPr/>
          <p:nvPr/>
        </p:nvSpPr>
        <p:spPr>
          <a:xfrm>
            <a:off x="8254502" y="1049272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" name="Равнобедренный треугольник 124"/>
          <p:cNvSpPr/>
          <p:nvPr/>
        </p:nvSpPr>
        <p:spPr>
          <a:xfrm>
            <a:off x="8614720" y="1046241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7" name="Прямоугольный треугольник 126"/>
          <p:cNvSpPr/>
          <p:nvPr/>
        </p:nvSpPr>
        <p:spPr>
          <a:xfrm rot="16200000">
            <a:off x="8950874" y="1084906"/>
            <a:ext cx="241702" cy="144551"/>
          </a:xfrm>
          <a:prstGeom prst="rtTriangle">
            <a:avLst/>
          </a:prstGeom>
          <a:solidFill>
            <a:srgbClr val="D70119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861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5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500"/>
                            </p:stCondLst>
                            <p:childTnLst>
                              <p:par>
                                <p:cTn id="5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7500"/>
                            </p:stCondLst>
                            <p:childTnLst>
                              <p:par>
                                <p:cTn id="6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000"/>
                            </p:stCondLst>
                            <p:childTnLst>
                              <p:par>
                                <p:cTn id="6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8500"/>
                            </p:stCondLst>
                            <p:childTnLst>
                              <p:par>
                                <p:cTn id="7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9500"/>
                            </p:stCondLst>
                            <p:childTnLst>
                              <p:par>
                                <p:cTn id="7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0"/>
                            </p:stCondLst>
                            <p:childTnLst>
                              <p:par>
                                <p:cTn id="8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500"/>
                            </p:stCondLst>
                            <p:childTnLst>
                              <p:par>
                                <p:cTn id="8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1500"/>
                            </p:stCondLst>
                            <p:childTnLst>
                              <p:par>
                                <p:cTn id="9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2000"/>
                            </p:stCondLst>
                            <p:childTnLst>
                              <p:par>
                                <p:cTn id="9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21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815017041"/>
              </p:ext>
            </p:extLst>
          </p:nvPr>
        </p:nvGraphicFramePr>
        <p:xfrm>
          <a:off x="341366" y="1972190"/>
          <a:ext cx="8634491" cy="4018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Рисунок 4" descr="Герб Камчатского края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666" y="93380"/>
            <a:ext cx="731369" cy="92728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Заголовок 2"/>
          <p:cNvSpPr>
            <a:spLocks noGrp="1"/>
          </p:cNvSpPr>
          <p:nvPr>
            <p:ph type="title"/>
          </p:nvPr>
        </p:nvSpPr>
        <p:spPr>
          <a:xfrm>
            <a:off x="959663" y="89166"/>
            <a:ext cx="7886700" cy="848322"/>
          </a:xfrm>
        </p:spPr>
        <p:txBody>
          <a:bodyPr>
            <a:noAutofit/>
          </a:bodyPr>
          <a:lstStyle/>
          <a:p>
            <a:r>
              <a:rPr lang="ru-RU" sz="1800" dirty="0">
                <a:latin typeface="Arial Black" panose="020B0A04020102020204" pitchFamily="34" charset="0"/>
              </a:rPr>
              <a:t>Оценка эффективности </a:t>
            </a:r>
            <a:r>
              <a:rPr lang="ru-RU" sz="1800" dirty="0" smtClean="0">
                <a:latin typeface="Arial Black" panose="020B0A04020102020204" pitchFamily="34" charset="0"/>
              </a:rPr>
              <a:t>деятельности </a:t>
            </a:r>
            <a:r>
              <a:rPr lang="ru-RU" sz="1800" dirty="0">
                <a:latin typeface="Arial Black" panose="020B0A04020102020204" pitchFamily="34" charset="0"/>
              </a:rPr>
              <a:t>руководителей исполнительных органов государственной  </a:t>
            </a:r>
            <a:r>
              <a:rPr lang="ru-RU" sz="1800" dirty="0" smtClean="0">
                <a:latin typeface="Arial Black" panose="020B0A04020102020204" pitchFamily="34" charset="0"/>
              </a:rPr>
              <a:t>власти</a:t>
            </a:r>
            <a:endParaRPr lang="ru-RU" sz="1800" dirty="0">
              <a:latin typeface="Arial Black" panose="020B0A04020102020204" pitchFamily="34" charset="0"/>
            </a:endParaRPr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 bwMode="auto">
          <a:xfrm>
            <a:off x="158666" y="1059657"/>
            <a:ext cx="400050" cy="231791"/>
          </a:xfrm>
          <a:solidFill>
            <a:srgbClr val="FF0000"/>
          </a:solidFill>
          <a:extLst/>
        </p:spPr>
        <p:txBody>
          <a:bodyPr>
            <a:normAutofit fontScale="92500" lnSpcReduction="20000"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fld id="{6A3CBED7-D53D-4AA8-B3C1-CEB6EADEE619}" type="slidenum">
              <a:rPr lang="ru-RU" altLang="ru-RU" smtClean="0">
                <a:solidFill>
                  <a:srgbClr val="FFFFFF"/>
                </a:solidFill>
                <a:latin typeface="Arial Black" panose="020B0A04020102020204" pitchFamily="34" charset="0"/>
              </a:rPr>
              <a:pPr algn="ctr">
                <a:defRPr/>
              </a:pPr>
              <a:t>3</a:t>
            </a:fld>
            <a:endParaRPr lang="ru-RU" altLang="ru-RU" dirty="0" smtClean="0"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74255" y="1051753"/>
            <a:ext cx="8457294" cy="2317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673336" y="1050361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1034473" y="1058269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1394691" y="1055238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Равнобедренный треугольник 13"/>
          <p:cNvSpPr/>
          <p:nvPr/>
        </p:nvSpPr>
        <p:spPr>
          <a:xfrm>
            <a:off x="1755828" y="1056010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Равнобедренный треугольник 14"/>
          <p:cNvSpPr/>
          <p:nvPr/>
        </p:nvSpPr>
        <p:spPr>
          <a:xfrm>
            <a:off x="2116046" y="1055312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Равнобедренный треугольник 15"/>
          <p:cNvSpPr/>
          <p:nvPr/>
        </p:nvSpPr>
        <p:spPr>
          <a:xfrm>
            <a:off x="2477183" y="1054615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Равнобедренный треугольник 16"/>
          <p:cNvSpPr/>
          <p:nvPr/>
        </p:nvSpPr>
        <p:spPr>
          <a:xfrm>
            <a:off x="2837401" y="1051584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Равнобедренный треугольник 17"/>
          <p:cNvSpPr/>
          <p:nvPr/>
        </p:nvSpPr>
        <p:spPr>
          <a:xfrm>
            <a:off x="3198538" y="1052356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Равнобедренный треугольник 18"/>
          <p:cNvSpPr/>
          <p:nvPr/>
        </p:nvSpPr>
        <p:spPr>
          <a:xfrm>
            <a:off x="3557837" y="1056010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Равнобедренный треугольник 19"/>
          <p:cNvSpPr/>
          <p:nvPr/>
        </p:nvSpPr>
        <p:spPr>
          <a:xfrm>
            <a:off x="3918974" y="1053549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4279192" y="1050518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4640329" y="1051290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Равнобедренный треугольник 22"/>
          <p:cNvSpPr/>
          <p:nvPr/>
        </p:nvSpPr>
        <p:spPr>
          <a:xfrm>
            <a:off x="5000547" y="1050592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Равнобедренный треугольник 23"/>
          <p:cNvSpPr/>
          <p:nvPr/>
        </p:nvSpPr>
        <p:spPr>
          <a:xfrm>
            <a:off x="5361684" y="1049895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Равнобедренный треугольник 24"/>
          <p:cNvSpPr/>
          <p:nvPr/>
        </p:nvSpPr>
        <p:spPr>
          <a:xfrm>
            <a:off x="5721902" y="1046864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Равнобедренный треугольник 25"/>
          <p:cNvSpPr/>
          <p:nvPr/>
        </p:nvSpPr>
        <p:spPr>
          <a:xfrm>
            <a:off x="6083039" y="1047636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Равнобедренный треугольник 26"/>
          <p:cNvSpPr/>
          <p:nvPr/>
        </p:nvSpPr>
        <p:spPr>
          <a:xfrm>
            <a:off x="6450655" y="1054898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Равнобедренный треугольник 27"/>
          <p:cNvSpPr/>
          <p:nvPr/>
        </p:nvSpPr>
        <p:spPr>
          <a:xfrm>
            <a:off x="6810873" y="1053549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Равнобедренный треугольник 28"/>
          <p:cNvSpPr/>
          <p:nvPr/>
        </p:nvSpPr>
        <p:spPr>
          <a:xfrm>
            <a:off x="7172010" y="1049895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Равнобедренный треугольник 29"/>
          <p:cNvSpPr/>
          <p:nvPr/>
        </p:nvSpPr>
        <p:spPr>
          <a:xfrm>
            <a:off x="7533147" y="1050667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Равнобедренный треугольник 30"/>
          <p:cNvSpPr/>
          <p:nvPr/>
        </p:nvSpPr>
        <p:spPr>
          <a:xfrm>
            <a:off x="7893365" y="1049969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Равнобедренный треугольник 31"/>
          <p:cNvSpPr/>
          <p:nvPr/>
        </p:nvSpPr>
        <p:spPr>
          <a:xfrm>
            <a:off x="8254502" y="1049272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Равнобедренный треугольник 32"/>
          <p:cNvSpPr/>
          <p:nvPr/>
        </p:nvSpPr>
        <p:spPr>
          <a:xfrm>
            <a:off x="8614720" y="1046241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ый треугольник 33"/>
          <p:cNvSpPr/>
          <p:nvPr/>
        </p:nvSpPr>
        <p:spPr>
          <a:xfrm rot="16200000">
            <a:off x="8950874" y="1084906"/>
            <a:ext cx="241702" cy="144551"/>
          </a:xfrm>
          <a:prstGeom prst="rtTriangle">
            <a:avLst/>
          </a:prstGeom>
          <a:solidFill>
            <a:srgbClr val="D70119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7945" y="6188906"/>
            <a:ext cx="89801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Arial Black" panose="020B0A04020102020204" pitchFamily="34" charset="0"/>
              </a:rPr>
              <a:t>*В гарантированной части содержатся должностной оклад, ежемесячное денежное поощрение, надбавка за особые условия в минимальном размере (150 %), материальная помощь (16,67) в соответствии с постановлением </a:t>
            </a:r>
            <a:r>
              <a:rPr lang="ru-RU" sz="1000" dirty="0">
                <a:latin typeface="Arial Black" panose="020B0A04020102020204" pitchFamily="34" charset="0"/>
              </a:rPr>
              <a:t>Губернатора Камчатского края от 29.11.2013 № </a:t>
            </a:r>
            <a:r>
              <a:rPr lang="ru-RU" sz="1000" dirty="0" smtClean="0">
                <a:latin typeface="Arial Black" panose="020B0A04020102020204" pitchFamily="34" charset="0"/>
              </a:rPr>
              <a:t>137  </a:t>
            </a:r>
            <a:r>
              <a:rPr lang="ru-RU" sz="1000" dirty="0">
                <a:latin typeface="Arial Black" panose="020B0A04020102020204" pitchFamily="34" charset="0"/>
              </a:rPr>
              <a:t>( по согласованию с </a:t>
            </a:r>
            <a:r>
              <a:rPr lang="ru-RU" sz="1000" dirty="0" smtClean="0">
                <a:latin typeface="Arial Black" panose="020B0A04020102020204" pitchFamily="34" charset="0"/>
              </a:rPr>
              <a:t>Законодательным Собранием Камчатского края)</a:t>
            </a:r>
            <a:endParaRPr lang="ru-RU" sz="10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 rot="6178762">
            <a:off x="3517108" y="3779521"/>
            <a:ext cx="2457931" cy="101857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>
                <a:gd name="adj" fmla="val 11188844"/>
              </a:avLst>
            </a:prstTxWarp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Стимули</a:t>
            </a:r>
            <a:r>
              <a:rPr lang="ru-RU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р</a:t>
            </a:r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ующие части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8666" y="1297733"/>
            <a:ext cx="8576031" cy="6660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2128" b="1" i="0" u="none" strike="noStrike" kern="1200" baseline="0">
                <a:solidFill>
                  <a:srgbClr val="44546A"/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Соотношение доли стимулирующих выплат </a:t>
            </a:r>
            <a:r>
              <a:rPr lang="ru-RU" dirty="0" smtClean="0"/>
              <a:t>                                                    </a:t>
            </a:r>
            <a:r>
              <a:rPr lang="ru-RU" sz="1600" dirty="0" smtClean="0"/>
              <a:t>в </a:t>
            </a:r>
            <a:r>
              <a:rPr lang="ru-RU" sz="1600" dirty="0"/>
              <a:t>структуре начисленной ЗП («на руки») </a:t>
            </a:r>
            <a:r>
              <a:rPr lang="ru-RU" sz="1600" dirty="0">
                <a:solidFill>
                  <a:srgbClr val="FF0000"/>
                </a:solidFill>
              </a:rPr>
              <a:t>на примере </a:t>
            </a:r>
            <a:r>
              <a:rPr lang="ru-RU" sz="1600" dirty="0" smtClean="0">
                <a:solidFill>
                  <a:srgbClr val="FF0000"/>
                </a:solidFill>
              </a:rPr>
              <a:t>Министра</a:t>
            </a:r>
            <a:endParaRPr lang="ru-RU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76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976348950"/>
              </p:ext>
            </p:extLst>
          </p:nvPr>
        </p:nvGraphicFramePr>
        <p:xfrm>
          <a:off x="0" y="1260000"/>
          <a:ext cx="8846362" cy="4926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Рисунок 4" descr="Герб Камчатского края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666" y="93380"/>
            <a:ext cx="731369" cy="92728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Заголовок 2"/>
          <p:cNvSpPr>
            <a:spLocks noGrp="1"/>
          </p:cNvSpPr>
          <p:nvPr>
            <p:ph type="title"/>
          </p:nvPr>
        </p:nvSpPr>
        <p:spPr>
          <a:xfrm>
            <a:off x="959663" y="89166"/>
            <a:ext cx="7886700" cy="848322"/>
          </a:xfrm>
        </p:spPr>
        <p:txBody>
          <a:bodyPr>
            <a:noAutofit/>
          </a:bodyPr>
          <a:lstStyle/>
          <a:p>
            <a:r>
              <a:rPr lang="ru-RU" sz="1800" dirty="0">
                <a:latin typeface="Arial Black" panose="020B0A04020102020204" pitchFamily="34" charset="0"/>
              </a:rPr>
              <a:t>Оценка эффективности </a:t>
            </a:r>
            <a:r>
              <a:rPr lang="ru-RU" sz="1800" dirty="0" smtClean="0">
                <a:latin typeface="Arial Black" panose="020B0A04020102020204" pitchFamily="34" charset="0"/>
              </a:rPr>
              <a:t>деятельности </a:t>
            </a:r>
            <a:r>
              <a:rPr lang="ru-RU" sz="1800" dirty="0">
                <a:latin typeface="Arial Black" panose="020B0A04020102020204" pitchFamily="34" charset="0"/>
              </a:rPr>
              <a:t>руководителей исполнительных органов государственной  </a:t>
            </a:r>
            <a:r>
              <a:rPr lang="ru-RU" sz="1800" dirty="0" smtClean="0">
                <a:latin typeface="Arial Black" panose="020B0A04020102020204" pitchFamily="34" charset="0"/>
              </a:rPr>
              <a:t>власти</a:t>
            </a:r>
            <a:endParaRPr lang="ru-RU" sz="1800" dirty="0">
              <a:latin typeface="Arial Black" panose="020B0A04020102020204" pitchFamily="34" charset="0"/>
            </a:endParaRPr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 bwMode="auto">
          <a:xfrm>
            <a:off x="158666" y="1059657"/>
            <a:ext cx="400050" cy="231791"/>
          </a:xfrm>
          <a:solidFill>
            <a:srgbClr val="FF0000"/>
          </a:solidFill>
          <a:extLst/>
        </p:spPr>
        <p:txBody>
          <a:bodyPr>
            <a:normAutofit fontScale="92500" lnSpcReduction="20000"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fld id="{6A3CBED7-D53D-4AA8-B3C1-CEB6EADEE619}" type="slidenum">
              <a:rPr lang="ru-RU" altLang="ru-RU" smtClean="0">
                <a:solidFill>
                  <a:srgbClr val="FFFFFF"/>
                </a:solidFill>
                <a:latin typeface="Arial Black" panose="020B0A04020102020204" pitchFamily="34" charset="0"/>
              </a:rPr>
              <a:pPr algn="ctr">
                <a:defRPr/>
              </a:pPr>
              <a:t>4</a:t>
            </a:fld>
            <a:endParaRPr lang="ru-RU" altLang="ru-RU" dirty="0" smtClean="0"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74255" y="1051753"/>
            <a:ext cx="8457294" cy="2317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673336" y="1050361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1034473" y="1058269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1394691" y="1055238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Равнобедренный треугольник 13"/>
          <p:cNvSpPr/>
          <p:nvPr/>
        </p:nvSpPr>
        <p:spPr>
          <a:xfrm>
            <a:off x="1755828" y="1056010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Равнобедренный треугольник 14"/>
          <p:cNvSpPr/>
          <p:nvPr/>
        </p:nvSpPr>
        <p:spPr>
          <a:xfrm>
            <a:off x="2116046" y="1055312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Равнобедренный треугольник 15"/>
          <p:cNvSpPr/>
          <p:nvPr/>
        </p:nvSpPr>
        <p:spPr>
          <a:xfrm>
            <a:off x="2477183" y="1054615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Равнобедренный треугольник 16"/>
          <p:cNvSpPr/>
          <p:nvPr/>
        </p:nvSpPr>
        <p:spPr>
          <a:xfrm>
            <a:off x="2837401" y="1051584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Равнобедренный треугольник 17"/>
          <p:cNvSpPr/>
          <p:nvPr/>
        </p:nvSpPr>
        <p:spPr>
          <a:xfrm>
            <a:off x="3198538" y="1052356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Равнобедренный треугольник 18"/>
          <p:cNvSpPr/>
          <p:nvPr/>
        </p:nvSpPr>
        <p:spPr>
          <a:xfrm>
            <a:off x="3557837" y="1056010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Равнобедренный треугольник 19"/>
          <p:cNvSpPr/>
          <p:nvPr/>
        </p:nvSpPr>
        <p:spPr>
          <a:xfrm>
            <a:off x="3918974" y="1053549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4279192" y="1050518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4640329" y="1051290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Равнобедренный треугольник 22"/>
          <p:cNvSpPr/>
          <p:nvPr/>
        </p:nvSpPr>
        <p:spPr>
          <a:xfrm>
            <a:off x="5000547" y="1050592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Равнобедренный треугольник 23"/>
          <p:cNvSpPr/>
          <p:nvPr/>
        </p:nvSpPr>
        <p:spPr>
          <a:xfrm>
            <a:off x="5361684" y="1049895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Равнобедренный треугольник 24"/>
          <p:cNvSpPr/>
          <p:nvPr/>
        </p:nvSpPr>
        <p:spPr>
          <a:xfrm>
            <a:off x="5721902" y="1046864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Равнобедренный треугольник 25"/>
          <p:cNvSpPr/>
          <p:nvPr/>
        </p:nvSpPr>
        <p:spPr>
          <a:xfrm>
            <a:off x="6083039" y="1047636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Равнобедренный треугольник 26"/>
          <p:cNvSpPr/>
          <p:nvPr/>
        </p:nvSpPr>
        <p:spPr>
          <a:xfrm>
            <a:off x="6450655" y="1054898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Равнобедренный треугольник 27"/>
          <p:cNvSpPr/>
          <p:nvPr/>
        </p:nvSpPr>
        <p:spPr>
          <a:xfrm>
            <a:off x="6810873" y="1053549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Равнобедренный треугольник 28"/>
          <p:cNvSpPr/>
          <p:nvPr/>
        </p:nvSpPr>
        <p:spPr>
          <a:xfrm>
            <a:off x="7172010" y="1049895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Равнобедренный треугольник 29"/>
          <p:cNvSpPr/>
          <p:nvPr/>
        </p:nvSpPr>
        <p:spPr>
          <a:xfrm>
            <a:off x="7533147" y="1050667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Равнобедренный треугольник 30"/>
          <p:cNvSpPr/>
          <p:nvPr/>
        </p:nvSpPr>
        <p:spPr>
          <a:xfrm>
            <a:off x="7893365" y="1049969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Равнобедренный треугольник 31"/>
          <p:cNvSpPr/>
          <p:nvPr/>
        </p:nvSpPr>
        <p:spPr>
          <a:xfrm>
            <a:off x="8254502" y="1049272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Равнобедренный треугольник 32"/>
          <p:cNvSpPr/>
          <p:nvPr/>
        </p:nvSpPr>
        <p:spPr>
          <a:xfrm>
            <a:off x="8614720" y="1046241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ый треугольник 33"/>
          <p:cNvSpPr/>
          <p:nvPr/>
        </p:nvSpPr>
        <p:spPr>
          <a:xfrm rot="16200000">
            <a:off x="8950874" y="1084906"/>
            <a:ext cx="241702" cy="144551"/>
          </a:xfrm>
          <a:prstGeom prst="rtTriangle">
            <a:avLst/>
          </a:prstGeom>
          <a:solidFill>
            <a:srgbClr val="D70119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9285" y="6203969"/>
            <a:ext cx="898016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Arial Black" panose="020B0A04020102020204" pitchFamily="34" charset="0"/>
              </a:rPr>
              <a:t>*В гарантированной части содержатся должностной оклад, оклад за классный чин, ежемесячное денежное поощрение, надбавка за особые условия в минимальном размере (170 %), материальная помощь (20,83) в соответствии с постановлением </a:t>
            </a:r>
            <a:r>
              <a:rPr lang="ru-RU" sz="1000" dirty="0">
                <a:latin typeface="Arial Black" panose="020B0A04020102020204" pitchFamily="34" charset="0"/>
              </a:rPr>
              <a:t>Губернатора Камчатского края от 29.11.2013 № </a:t>
            </a:r>
            <a:r>
              <a:rPr lang="ru-RU" sz="1000" dirty="0" smtClean="0">
                <a:latin typeface="Arial Black" panose="020B0A04020102020204" pitchFamily="34" charset="0"/>
              </a:rPr>
              <a:t>137  </a:t>
            </a:r>
            <a:r>
              <a:rPr lang="ru-RU" sz="1000" dirty="0">
                <a:latin typeface="Arial Black" panose="020B0A04020102020204" pitchFamily="34" charset="0"/>
              </a:rPr>
              <a:t>( по согласованию с </a:t>
            </a:r>
            <a:r>
              <a:rPr lang="ru-RU" sz="1000" dirty="0" smtClean="0">
                <a:latin typeface="Arial Black" panose="020B0A04020102020204" pitchFamily="34" charset="0"/>
              </a:rPr>
              <a:t>Законодательным Собранием Камчатского края)</a:t>
            </a:r>
            <a:endParaRPr lang="ru-RU" sz="10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 rot="5780044">
            <a:off x="3205924" y="3789930"/>
            <a:ext cx="2434513" cy="115859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Стимулирующие части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6032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950980458"/>
              </p:ext>
            </p:extLst>
          </p:nvPr>
        </p:nvGraphicFramePr>
        <p:xfrm>
          <a:off x="0" y="1285340"/>
          <a:ext cx="9131549" cy="54289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 descr="Герб Камчатского края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666" y="93380"/>
            <a:ext cx="731369" cy="92728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Заголовок 2"/>
          <p:cNvSpPr>
            <a:spLocks noGrp="1"/>
          </p:cNvSpPr>
          <p:nvPr>
            <p:ph type="title"/>
          </p:nvPr>
        </p:nvSpPr>
        <p:spPr>
          <a:xfrm>
            <a:off x="959663" y="89166"/>
            <a:ext cx="7886700" cy="848322"/>
          </a:xfrm>
        </p:spPr>
        <p:txBody>
          <a:bodyPr>
            <a:noAutofit/>
          </a:bodyPr>
          <a:lstStyle/>
          <a:p>
            <a:r>
              <a:rPr lang="ru-RU" sz="1800" dirty="0">
                <a:latin typeface="Arial Black" panose="020B0A04020102020204" pitchFamily="34" charset="0"/>
              </a:rPr>
              <a:t>Оценка эффективности </a:t>
            </a:r>
            <a:r>
              <a:rPr lang="ru-RU" sz="1800" dirty="0" smtClean="0">
                <a:latin typeface="Arial Black" panose="020B0A04020102020204" pitchFamily="34" charset="0"/>
              </a:rPr>
              <a:t>деятельности </a:t>
            </a:r>
            <a:r>
              <a:rPr lang="ru-RU" sz="1800" dirty="0">
                <a:latin typeface="Arial Black" panose="020B0A04020102020204" pitchFamily="34" charset="0"/>
              </a:rPr>
              <a:t>руководителей исполнительных органов государственной  </a:t>
            </a:r>
            <a:r>
              <a:rPr lang="ru-RU" sz="1800" dirty="0" smtClean="0">
                <a:latin typeface="Arial Black" panose="020B0A04020102020204" pitchFamily="34" charset="0"/>
              </a:rPr>
              <a:t>власти</a:t>
            </a:r>
            <a:endParaRPr lang="ru-RU" sz="1800" dirty="0">
              <a:latin typeface="Arial Black" panose="020B0A04020102020204" pitchFamily="34" charset="0"/>
            </a:endParaRPr>
          </a:p>
        </p:txBody>
      </p:sp>
      <p:sp>
        <p:nvSpPr>
          <p:cNvPr id="8" name="Номер слайда 22"/>
          <p:cNvSpPr>
            <a:spLocks noGrp="1"/>
          </p:cNvSpPr>
          <p:nvPr>
            <p:ph type="sldNum" sz="quarter" idx="12"/>
          </p:nvPr>
        </p:nvSpPr>
        <p:spPr bwMode="auto">
          <a:xfrm>
            <a:off x="158666" y="1059657"/>
            <a:ext cx="400050" cy="231791"/>
          </a:xfrm>
          <a:solidFill>
            <a:srgbClr val="FF0000"/>
          </a:solidFill>
          <a:extLst/>
        </p:spPr>
        <p:txBody>
          <a:bodyPr>
            <a:normAutofit fontScale="92500" lnSpcReduction="20000"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fld id="{6A3CBED7-D53D-4AA8-B3C1-CEB6EADEE619}" type="slidenum">
              <a:rPr lang="ru-RU" altLang="ru-RU" smtClean="0">
                <a:solidFill>
                  <a:srgbClr val="FFFFFF"/>
                </a:solidFill>
                <a:latin typeface="Arial Black" panose="020B0A04020102020204" pitchFamily="34" charset="0"/>
              </a:rPr>
              <a:pPr algn="ctr">
                <a:defRPr/>
              </a:pPr>
              <a:t>5</a:t>
            </a:fld>
            <a:endParaRPr lang="ru-RU" altLang="ru-RU" dirty="0" smtClean="0"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74255" y="1051753"/>
            <a:ext cx="8457294" cy="2317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673336" y="1050361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1034473" y="1058269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1394691" y="1055238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1755828" y="1056010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Равнобедренный треугольник 13"/>
          <p:cNvSpPr/>
          <p:nvPr/>
        </p:nvSpPr>
        <p:spPr>
          <a:xfrm>
            <a:off x="2116046" y="1055312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Равнобедренный треугольник 14"/>
          <p:cNvSpPr/>
          <p:nvPr/>
        </p:nvSpPr>
        <p:spPr>
          <a:xfrm>
            <a:off x="2477183" y="1054615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Равнобедренный треугольник 15"/>
          <p:cNvSpPr/>
          <p:nvPr/>
        </p:nvSpPr>
        <p:spPr>
          <a:xfrm>
            <a:off x="2837401" y="1051584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Равнобедренный треугольник 16"/>
          <p:cNvSpPr/>
          <p:nvPr/>
        </p:nvSpPr>
        <p:spPr>
          <a:xfrm>
            <a:off x="3198538" y="1052356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Равнобедренный треугольник 17"/>
          <p:cNvSpPr/>
          <p:nvPr/>
        </p:nvSpPr>
        <p:spPr>
          <a:xfrm>
            <a:off x="3557837" y="1056010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Равнобедренный треугольник 18"/>
          <p:cNvSpPr/>
          <p:nvPr/>
        </p:nvSpPr>
        <p:spPr>
          <a:xfrm>
            <a:off x="3918974" y="1053549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Равнобедренный треугольник 19"/>
          <p:cNvSpPr/>
          <p:nvPr/>
        </p:nvSpPr>
        <p:spPr>
          <a:xfrm>
            <a:off x="4279192" y="1050518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4640329" y="1051290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5000547" y="1050592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Равнобедренный треугольник 22"/>
          <p:cNvSpPr/>
          <p:nvPr/>
        </p:nvSpPr>
        <p:spPr>
          <a:xfrm>
            <a:off x="5361684" y="1049895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Равнобедренный треугольник 23"/>
          <p:cNvSpPr/>
          <p:nvPr/>
        </p:nvSpPr>
        <p:spPr>
          <a:xfrm>
            <a:off x="5721902" y="1046864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Равнобедренный треугольник 24"/>
          <p:cNvSpPr/>
          <p:nvPr/>
        </p:nvSpPr>
        <p:spPr>
          <a:xfrm>
            <a:off x="6083039" y="1047636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Равнобедренный треугольник 25"/>
          <p:cNvSpPr/>
          <p:nvPr/>
        </p:nvSpPr>
        <p:spPr>
          <a:xfrm>
            <a:off x="6450655" y="1054898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Равнобедренный треугольник 26"/>
          <p:cNvSpPr/>
          <p:nvPr/>
        </p:nvSpPr>
        <p:spPr>
          <a:xfrm>
            <a:off x="6810873" y="1053549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Равнобедренный треугольник 27"/>
          <p:cNvSpPr/>
          <p:nvPr/>
        </p:nvSpPr>
        <p:spPr>
          <a:xfrm>
            <a:off x="7172010" y="1049895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Равнобедренный треугольник 28"/>
          <p:cNvSpPr/>
          <p:nvPr/>
        </p:nvSpPr>
        <p:spPr>
          <a:xfrm>
            <a:off x="7533147" y="1050667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Равнобедренный треугольник 29"/>
          <p:cNvSpPr/>
          <p:nvPr/>
        </p:nvSpPr>
        <p:spPr>
          <a:xfrm>
            <a:off x="7893365" y="1049969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Равнобедренный треугольник 30"/>
          <p:cNvSpPr/>
          <p:nvPr/>
        </p:nvSpPr>
        <p:spPr>
          <a:xfrm>
            <a:off x="8254502" y="1049272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Равнобедренный треугольник 31"/>
          <p:cNvSpPr/>
          <p:nvPr/>
        </p:nvSpPr>
        <p:spPr>
          <a:xfrm>
            <a:off x="8614720" y="1046241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ый треугольник 32"/>
          <p:cNvSpPr/>
          <p:nvPr/>
        </p:nvSpPr>
        <p:spPr>
          <a:xfrm rot="16200000">
            <a:off x="8950874" y="1084906"/>
            <a:ext cx="241702" cy="144551"/>
          </a:xfrm>
          <a:prstGeom prst="rtTriangle">
            <a:avLst/>
          </a:prstGeom>
          <a:solidFill>
            <a:srgbClr val="D70119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" name="Прямая со стрелкой 2"/>
          <p:cNvCxnSpPr/>
          <p:nvPr/>
        </p:nvCxnSpPr>
        <p:spPr>
          <a:xfrm flipH="1" flipV="1">
            <a:off x="1520456" y="2147777"/>
            <a:ext cx="7094264" cy="935665"/>
          </a:xfrm>
          <a:prstGeom prst="straightConnector1">
            <a:avLst/>
          </a:prstGeom>
          <a:ln w="38100">
            <a:gradFill flip="none" rotWithShape="1">
              <a:gsLst>
                <a:gs pos="0">
                  <a:schemeClr val="accent6">
                    <a:lumMod val="89000"/>
                  </a:schemeClr>
                </a:gs>
                <a:gs pos="100000">
                  <a:srgbClr val="FFFF00"/>
                </a:gs>
                <a:gs pos="42000">
                  <a:schemeClr val="accent6">
                    <a:lumMod val="75000"/>
                  </a:schemeClr>
                </a:gs>
              </a:gsLst>
              <a:lin ang="4200000" scaled="0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5689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611681892"/>
              </p:ext>
            </p:extLst>
          </p:nvPr>
        </p:nvGraphicFramePr>
        <p:xfrm>
          <a:off x="-1" y="1285340"/>
          <a:ext cx="9144001" cy="5572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 descr="Герб Камчатского края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535" y="65945"/>
            <a:ext cx="731369" cy="92728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Заголовок 2"/>
          <p:cNvSpPr>
            <a:spLocks noGrp="1"/>
          </p:cNvSpPr>
          <p:nvPr>
            <p:ph type="title"/>
          </p:nvPr>
        </p:nvSpPr>
        <p:spPr>
          <a:xfrm>
            <a:off x="959663" y="89166"/>
            <a:ext cx="7886700" cy="848322"/>
          </a:xfrm>
        </p:spPr>
        <p:txBody>
          <a:bodyPr>
            <a:noAutofit/>
          </a:bodyPr>
          <a:lstStyle/>
          <a:p>
            <a:r>
              <a:rPr lang="ru-RU" sz="1800" dirty="0">
                <a:latin typeface="Arial Black" panose="020B0A04020102020204" pitchFamily="34" charset="0"/>
              </a:rPr>
              <a:t>Оценка эффективности </a:t>
            </a:r>
            <a:r>
              <a:rPr lang="ru-RU" sz="1800" dirty="0" smtClean="0">
                <a:latin typeface="Arial Black" panose="020B0A04020102020204" pitchFamily="34" charset="0"/>
              </a:rPr>
              <a:t>деятельности </a:t>
            </a:r>
            <a:r>
              <a:rPr lang="ru-RU" sz="1800" dirty="0">
                <a:latin typeface="Arial Black" panose="020B0A04020102020204" pitchFamily="34" charset="0"/>
              </a:rPr>
              <a:t>руководителей исполнительных органов государственной  </a:t>
            </a:r>
            <a:r>
              <a:rPr lang="ru-RU" sz="1800" dirty="0" smtClean="0">
                <a:latin typeface="Arial Black" panose="020B0A04020102020204" pitchFamily="34" charset="0"/>
              </a:rPr>
              <a:t>власти</a:t>
            </a:r>
            <a:endParaRPr lang="ru-RU" sz="1800" dirty="0">
              <a:latin typeface="Arial Black" panose="020B0A04020102020204" pitchFamily="34" charset="0"/>
            </a:endParaRPr>
          </a:p>
        </p:txBody>
      </p:sp>
      <p:sp>
        <p:nvSpPr>
          <p:cNvPr id="8" name="Номер слайда 22"/>
          <p:cNvSpPr>
            <a:spLocks noGrp="1"/>
          </p:cNvSpPr>
          <p:nvPr>
            <p:ph type="sldNum" sz="quarter" idx="12"/>
          </p:nvPr>
        </p:nvSpPr>
        <p:spPr bwMode="auto">
          <a:xfrm>
            <a:off x="158666" y="1059657"/>
            <a:ext cx="400050" cy="231791"/>
          </a:xfrm>
          <a:solidFill>
            <a:srgbClr val="FF0000"/>
          </a:solidFill>
          <a:extLst/>
        </p:spPr>
        <p:txBody>
          <a:bodyPr>
            <a:normAutofit fontScale="92500" lnSpcReduction="20000"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fld id="{6A3CBED7-D53D-4AA8-B3C1-CEB6EADEE619}" type="slidenum">
              <a:rPr lang="ru-RU" altLang="ru-RU" smtClean="0">
                <a:solidFill>
                  <a:srgbClr val="FFFFFF"/>
                </a:solidFill>
                <a:latin typeface="Arial Black" panose="020B0A04020102020204" pitchFamily="34" charset="0"/>
              </a:rPr>
              <a:pPr algn="ctr">
                <a:defRPr/>
              </a:pPr>
              <a:t>6</a:t>
            </a:fld>
            <a:endParaRPr lang="ru-RU" altLang="ru-RU" dirty="0" smtClean="0"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74255" y="1051753"/>
            <a:ext cx="8457294" cy="2317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673336" y="1050361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1034473" y="1058269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1394691" y="1055238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1755828" y="1056010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Равнобедренный треугольник 13"/>
          <p:cNvSpPr/>
          <p:nvPr/>
        </p:nvSpPr>
        <p:spPr>
          <a:xfrm>
            <a:off x="2116046" y="1055312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Равнобедренный треугольник 14"/>
          <p:cNvSpPr/>
          <p:nvPr/>
        </p:nvSpPr>
        <p:spPr>
          <a:xfrm>
            <a:off x="2477183" y="1054615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Равнобедренный треугольник 15"/>
          <p:cNvSpPr/>
          <p:nvPr/>
        </p:nvSpPr>
        <p:spPr>
          <a:xfrm>
            <a:off x="2837401" y="1051584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Равнобедренный треугольник 16"/>
          <p:cNvSpPr/>
          <p:nvPr/>
        </p:nvSpPr>
        <p:spPr>
          <a:xfrm>
            <a:off x="3198538" y="1052356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Равнобедренный треугольник 17"/>
          <p:cNvSpPr/>
          <p:nvPr/>
        </p:nvSpPr>
        <p:spPr>
          <a:xfrm>
            <a:off x="3557837" y="1056010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Равнобедренный треугольник 18"/>
          <p:cNvSpPr/>
          <p:nvPr/>
        </p:nvSpPr>
        <p:spPr>
          <a:xfrm>
            <a:off x="3918974" y="1053549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Равнобедренный треугольник 19"/>
          <p:cNvSpPr/>
          <p:nvPr/>
        </p:nvSpPr>
        <p:spPr>
          <a:xfrm>
            <a:off x="4279192" y="1050518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4640329" y="1051290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5000547" y="1050592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Равнобедренный треугольник 22"/>
          <p:cNvSpPr/>
          <p:nvPr/>
        </p:nvSpPr>
        <p:spPr>
          <a:xfrm>
            <a:off x="5361684" y="1049895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Равнобедренный треугольник 23"/>
          <p:cNvSpPr/>
          <p:nvPr/>
        </p:nvSpPr>
        <p:spPr>
          <a:xfrm>
            <a:off x="5721902" y="1046864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Равнобедренный треугольник 24"/>
          <p:cNvSpPr/>
          <p:nvPr/>
        </p:nvSpPr>
        <p:spPr>
          <a:xfrm>
            <a:off x="6083039" y="1047636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Равнобедренный треугольник 25"/>
          <p:cNvSpPr/>
          <p:nvPr/>
        </p:nvSpPr>
        <p:spPr>
          <a:xfrm>
            <a:off x="6450655" y="1054898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Равнобедренный треугольник 26"/>
          <p:cNvSpPr/>
          <p:nvPr/>
        </p:nvSpPr>
        <p:spPr>
          <a:xfrm>
            <a:off x="6810873" y="1053549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Равнобедренный треугольник 27"/>
          <p:cNvSpPr/>
          <p:nvPr/>
        </p:nvSpPr>
        <p:spPr>
          <a:xfrm>
            <a:off x="7172010" y="1049895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Равнобедренный треугольник 28"/>
          <p:cNvSpPr/>
          <p:nvPr/>
        </p:nvSpPr>
        <p:spPr>
          <a:xfrm>
            <a:off x="7533147" y="1050667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Равнобедренный треугольник 29"/>
          <p:cNvSpPr/>
          <p:nvPr/>
        </p:nvSpPr>
        <p:spPr>
          <a:xfrm>
            <a:off x="7893365" y="1049969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Равнобедренный треугольник 30"/>
          <p:cNvSpPr/>
          <p:nvPr/>
        </p:nvSpPr>
        <p:spPr>
          <a:xfrm>
            <a:off x="8254502" y="1049272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Равнобедренный треугольник 31"/>
          <p:cNvSpPr/>
          <p:nvPr/>
        </p:nvSpPr>
        <p:spPr>
          <a:xfrm>
            <a:off x="8614720" y="1046241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ый треугольник 32"/>
          <p:cNvSpPr/>
          <p:nvPr/>
        </p:nvSpPr>
        <p:spPr>
          <a:xfrm rot="16200000">
            <a:off x="8950874" y="1084906"/>
            <a:ext cx="241702" cy="144551"/>
          </a:xfrm>
          <a:prstGeom prst="rtTriangle">
            <a:avLst/>
          </a:prstGeom>
          <a:solidFill>
            <a:srgbClr val="D70119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" name="Прямая со стрелкой 2"/>
          <p:cNvCxnSpPr/>
          <p:nvPr/>
        </p:nvCxnSpPr>
        <p:spPr>
          <a:xfrm flipH="1" flipV="1">
            <a:off x="1244875" y="2316480"/>
            <a:ext cx="7511343" cy="970805"/>
          </a:xfrm>
          <a:prstGeom prst="straightConnector1">
            <a:avLst/>
          </a:prstGeom>
          <a:ln w="38100">
            <a:gradFill>
              <a:gsLst>
                <a:gs pos="0">
                  <a:schemeClr val="accent2"/>
                </a:gs>
                <a:gs pos="53000">
                  <a:schemeClr val="accent1">
                    <a:lumMod val="45000"/>
                    <a:lumOff val="55000"/>
                  </a:schemeClr>
                </a:gs>
                <a:gs pos="100000">
                  <a:srgbClr val="00B0F0"/>
                </a:gs>
              </a:gsLst>
              <a:lin ang="5400000" scaled="1"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419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329125" y="1387321"/>
            <a:ext cx="8646732" cy="797927"/>
          </a:xfrm>
          <a:prstGeom prst="roundRect">
            <a:avLst/>
          </a:prstGeom>
          <a:gradFill>
            <a:gsLst>
              <a:gs pos="10000">
                <a:schemeClr val="accent4">
                  <a:lumMod val="20000"/>
                  <a:lumOff val="80000"/>
                </a:schemeClr>
              </a:gs>
              <a:gs pos="0">
                <a:srgbClr val="FEFEB8"/>
              </a:gs>
              <a:gs pos="82000">
                <a:schemeClr val="accent1">
                  <a:hueOff val="0"/>
                  <a:satOff val="0"/>
                  <a:lumOff val="0"/>
                  <a:alphaOff val="0"/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hueOff val="0"/>
                  <a:satOff val="0"/>
                  <a:lumOff val="0"/>
                  <a:alphaOff val="0"/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</a:rPr>
              <a:t>Органы, уполномоченные осуществлять оценку эффективности деятельности руководителей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929737" y="2185248"/>
            <a:ext cx="455057" cy="6363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179043" y="2821577"/>
            <a:ext cx="1149016" cy="2800424"/>
          </a:xfrm>
          <a:prstGeom prst="roundRect">
            <a:avLst/>
          </a:prstGeom>
          <a:gradFill>
            <a:gsLst>
              <a:gs pos="10000">
                <a:schemeClr val="accent4">
                  <a:lumMod val="20000"/>
                  <a:lumOff val="80000"/>
                </a:schemeClr>
              </a:gs>
              <a:gs pos="0">
                <a:srgbClr val="FEFEB8"/>
              </a:gs>
              <a:gs pos="82000">
                <a:schemeClr val="accent1">
                  <a:hueOff val="0"/>
                  <a:satOff val="0"/>
                  <a:lumOff val="0"/>
                  <a:alphaOff val="0"/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hueOff val="0"/>
                  <a:satOff val="0"/>
                  <a:lumOff val="0"/>
                  <a:alphaOff val="0"/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latin typeface="Arial Black" panose="020B0A04020102020204" pitchFamily="34" charset="0"/>
              </a:rPr>
              <a:t>Главное управление государственной службы Губернатора и Правительства Камчатского края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493220" y="2815416"/>
            <a:ext cx="1125838" cy="2800424"/>
          </a:xfrm>
          <a:prstGeom prst="roundRect">
            <a:avLst/>
          </a:prstGeom>
          <a:gradFill>
            <a:gsLst>
              <a:gs pos="10000">
                <a:schemeClr val="accent4">
                  <a:lumMod val="20000"/>
                  <a:lumOff val="80000"/>
                </a:schemeClr>
              </a:gs>
              <a:gs pos="0">
                <a:srgbClr val="FEFEB8"/>
              </a:gs>
              <a:gs pos="82000">
                <a:schemeClr val="accent1">
                  <a:hueOff val="0"/>
                  <a:satOff val="0"/>
                  <a:lumOff val="0"/>
                  <a:alphaOff val="0"/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hueOff val="0"/>
                  <a:satOff val="0"/>
                  <a:lumOff val="0"/>
                  <a:alphaOff val="0"/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latin typeface="Arial Black" panose="020B0A04020102020204" pitchFamily="34" charset="0"/>
              </a:rPr>
              <a:t>Главное контрольное управление Губернатора и Правительства Камчатского края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55348" y="2821577"/>
            <a:ext cx="752863" cy="2800424"/>
          </a:xfrm>
          <a:prstGeom prst="roundRect">
            <a:avLst/>
          </a:prstGeom>
          <a:gradFill>
            <a:gsLst>
              <a:gs pos="10000">
                <a:schemeClr val="accent4">
                  <a:lumMod val="20000"/>
                  <a:lumOff val="80000"/>
                </a:schemeClr>
              </a:gs>
              <a:gs pos="0">
                <a:srgbClr val="FEFEB8"/>
              </a:gs>
              <a:gs pos="82000">
                <a:schemeClr val="accent1">
                  <a:hueOff val="0"/>
                  <a:satOff val="0"/>
                  <a:lumOff val="0"/>
                  <a:alphaOff val="0"/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hueOff val="0"/>
                  <a:satOff val="0"/>
                  <a:lumOff val="0"/>
                  <a:alphaOff val="0"/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latin typeface="Arial Black" panose="020B0A04020102020204" pitchFamily="34" charset="0"/>
              </a:rPr>
              <a:t>Минэкономразвития Камчатского края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880147" y="2815415"/>
            <a:ext cx="709093" cy="2800424"/>
          </a:xfrm>
          <a:prstGeom prst="roundRect">
            <a:avLst/>
          </a:prstGeom>
          <a:gradFill>
            <a:gsLst>
              <a:gs pos="10000">
                <a:schemeClr val="accent4">
                  <a:lumMod val="20000"/>
                  <a:lumOff val="80000"/>
                </a:schemeClr>
              </a:gs>
              <a:gs pos="0">
                <a:srgbClr val="FEFEB8"/>
              </a:gs>
              <a:gs pos="82000">
                <a:schemeClr val="accent1">
                  <a:hueOff val="0"/>
                  <a:satOff val="0"/>
                  <a:lumOff val="0"/>
                  <a:alphaOff val="0"/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hueOff val="0"/>
                  <a:satOff val="0"/>
                  <a:lumOff val="0"/>
                  <a:alphaOff val="0"/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latin typeface="Arial Black" panose="020B0A04020102020204" pitchFamily="34" charset="0"/>
              </a:rPr>
              <a:t>Минфин Камчатского края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742694" y="2821577"/>
            <a:ext cx="942897" cy="2794262"/>
          </a:xfrm>
          <a:prstGeom prst="roundRect">
            <a:avLst/>
          </a:prstGeom>
          <a:gradFill>
            <a:gsLst>
              <a:gs pos="10000">
                <a:schemeClr val="accent4">
                  <a:lumMod val="20000"/>
                  <a:lumOff val="80000"/>
                </a:schemeClr>
              </a:gs>
              <a:gs pos="0">
                <a:srgbClr val="FEFEB8"/>
              </a:gs>
              <a:gs pos="82000">
                <a:schemeClr val="accent1">
                  <a:hueOff val="0"/>
                  <a:satOff val="0"/>
                  <a:lumOff val="0"/>
                  <a:alphaOff val="0"/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hueOff val="0"/>
                  <a:satOff val="0"/>
                  <a:lumOff val="0"/>
                  <a:alphaOff val="0"/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latin typeface="Arial Black" panose="020B0A04020102020204" pitchFamily="34" charset="0"/>
              </a:rPr>
              <a:t>Агентство по информатизации и связи Камчатского края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075087" y="2815415"/>
            <a:ext cx="547697" cy="2806586"/>
          </a:xfrm>
          <a:prstGeom prst="roundRect">
            <a:avLst/>
          </a:prstGeom>
          <a:gradFill>
            <a:gsLst>
              <a:gs pos="10000">
                <a:schemeClr val="accent4">
                  <a:lumMod val="20000"/>
                  <a:lumOff val="80000"/>
                </a:schemeClr>
              </a:gs>
              <a:gs pos="0">
                <a:srgbClr val="FEFEB8"/>
              </a:gs>
              <a:gs pos="82000">
                <a:schemeClr val="accent1">
                  <a:hueOff val="0"/>
                  <a:satOff val="0"/>
                  <a:lumOff val="0"/>
                  <a:alphaOff val="0"/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hueOff val="0"/>
                  <a:satOff val="0"/>
                  <a:lumOff val="0"/>
                  <a:alphaOff val="0"/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latin typeface="Arial Black" panose="020B0A04020102020204" pitchFamily="34" charset="0"/>
              </a:rPr>
              <a:t>Агентство по внутренней политике</a:t>
            </a:r>
          </a:p>
        </p:txBody>
      </p:sp>
      <p:sp>
        <p:nvSpPr>
          <p:cNvPr id="14" name="Стрелка вниз 13"/>
          <p:cNvSpPr/>
          <p:nvPr/>
        </p:nvSpPr>
        <p:spPr>
          <a:xfrm>
            <a:off x="1983491" y="2181736"/>
            <a:ext cx="455057" cy="63984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5" name="Стрелка вниз 14"/>
          <p:cNvSpPr/>
          <p:nvPr/>
        </p:nvSpPr>
        <p:spPr>
          <a:xfrm>
            <a:off x="3865385" y="2181736"/>
            <a:ext cx="455057" cy="63984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6" name="Стрелка вниз 15"/>
          <p:cNvSpPr/>
          <p:nvPr/>
        </p:nvSpPr>
        <p:spPr>
          <a:xfrm>
            <a:off x="5124371" y="2181735"/>
            <a:ext cx="455057" cy="6398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7" name="Стрелка вниз 16"/>
          <p:cNvSpPr/>
          <p:nvPr/>
        </p:nvSpPr>
        <p:spPr>
          <a:xfrm>
            <a:off x="6538248" y="2181734"/>
            <a:ext cx="455057" cy="6398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8" name="Стрелка вниз 17"/>
          <p:cNvSpPr/>
          <p:nvPr/>
        </p:nvSpPr>
        <p:spPr>
          <a:xfrm>
            <a:off x="8047977" y="2181734"/>
            <a:ext cx="455057" cy="6398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pic>
        <p:nvPicPr>
          <p:cNvPr id="19" name="Рисунок 18" descr="Герб Камчатского края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666" y="93380"/>
            <a:ext cx="731369" cy="927284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Заголовок 2"/>
          <p:cNvSpPr>
            <a:spLocks noGrp="1"/>
          </p:cNvSpPr>
          <p:nvPr>
            <p:ph type="title"/>
          </p:nvPr>
        </p:nvSpPr>
        <p:spPr>
          <a:xfrm>
            <a:off x="959663" y="89166"/>
            <a:ext cx="7886700" cy="848322"/>
          </a:xfrm>
        </p:spPr>
        <p:txBody>
          <a:bodyPr>
            <a:noAutofit/>
          </a:bodyPr>
          <a:lstStyle/>
          <a:p>
            <a:r>
              <a:rPr lang="ru-RU" sz="1800" dirty="0">
                <a:latin typeface="Arial Black" panose="020B0A04020102020204" pitchFamily="34" charset="0"/>
              </a:rPr>
              <a:t>Оценка эффективности </a:t>
            </a:r>
            <a:r>
              <a:rPr lang="ru-RU" sz="1800" dirty="0" smtClean="0">
                <a:latin typeface="Arial Black" panose="020B0A04020102020204" pitchFamily="34" charset="0"/>
              </a:rPr>
              <a:t>и </a:t>
            </a:r>
            <a:r>
              <a:rPr lang="ru-RU" sz="1800" dirty="0">
                <a:latin typeface="Arial Black" panose="020B0A04020102020204" pitchFamily="34" charset="0"/>
              </a:rPr>
              <a:t>деятельности руководителей исполнительных органов государственной  </a:t>
            </a:r>
            <a:r>
              <a:rPr lang="ru-RU" sz="1800" dirty="0" smtClean="0">
                <a:latin typeface="Arial Black" panose="020B0A04020102020204" pitchFamily="34" charset="0"/>
              </a:rPr>
              <a:t>власти</a:t>
            </a:r>
            <a:endParaRPr lang="ru-RU" sz="1800" dirty="0">
              <a:latin typeface="Arial Black" panose="020B0A04020102020204" pitchFamily="34" charset="0"/>
            </a:endParaRPr>
          </a:p>
        </p:txBody>
      </p:sp>
      <p:sp>
        <p:nvSpPr>
          <p:cNvPr id="21" name="Номер слайда 22"/>
          <p:cNvSpPr>
            <a:spLocks noGrp="1"/>
          </p:cNvSpPr>
          <p:nvPr>
            <p:ph type="sldNum" sz="quarter" idx="12"/>
          </p:nvPr>
        </p:nvSpPr>
        <p:spPr bwMode="auto">
          <a:xfrm>
            <a:off x="158666" y="1059657"/>
            <a:ext cx="400050" cy="231791"/>
          </a:xfrm>
          <a:solidFill>
            <a:srgbClr val="FF0000"/>
          </a:solidFill>
          <a:extLst/>
        </p:spPr>
        <p:txBody>
          <a:bodyPr>
            <a:normAutofit fontScale="92500" lnSpcReduction="20000"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ru-RU" altLang="ru-RU" dirty="0" smtClean="0">
                <a:solidFill>
                  <a:srgbClr val="FFFFFF"/>
                </a:solidFill>
                <a:latin typeface="Arial Black" panose="020B0A04020102020204" pitchFamily="34" charset="0"/>
              </a:rPr>
              <a:t>10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674255" y="1051753"/>
            <a:ext cx="8457294" cy="2317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Равнобедренный треугольник 22"/>
          <p:cNvSpPr/>
          <p:nvPr/>
        </p:nvSpPr>
        <p:spPr>
          <a:xfrm>
            <a:off x="673336" y="1050361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Равнобедренный треугольник 23"/>
          <p:cNvSpPr/>
          <p:nvPr/>
        </p:nvSpPr>
        <p:spPr>
          <a:xfrm>
            <a:off x="1034473" y="1058269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Равнобедренный треугольник 24"/>
          <p:cNvSpPr/>
          <p:nvPr/>
        </p:nvSpPr>
        <p:spPr>
          <a:xfrm>
            <a:off x="1394691" y="1055238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Равнобедренный треугольник 25"/>
          <p:cNvSpPr/>
          <p:nvPr/>
        </p:nvSpPr>
        <p:spPr>
          <a:xfrm>
            <a:off x="1755828" y="1056010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Равнобедренный треугольник 26"/>
          <p:cNvSpPr/>
          <p:nvPr/>
        </p:nvSpPr>
        <p:spPr>
          <a:xfrm>
            <a:off x="2116046" y="1055312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Равнобедренный треугольник 27"/>
          <p:cNvSpPr/>
          <p:nvPr/>
        </p:nvSpPr>
        <p:spPr>
          <a:xfrm>
            <a:off x="2477183" y="1054615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Равнобедренный треугольник 28"/>
          <p:cNvSpPr/>
          <p:nvPr/>
        </p:nvSpPr>
        <p:spPr>
          <a:xfrm>
            <a:off x="2837401" y="1051584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Равнобедренный треугольник 29"/>
          <p:cNvSpPr/>
          <p:nvPr/>
        </p:nvSpPr>
        <p:spPr>
          <a:xfrm>
            <a:off x="3198538" y="1052356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Равнобедренный треугольник 30"/>
          <p:cNvSpPr/>
          <p:nvPr/>
        </p:nvSpPr>
        <p:spPr>
          <a:xfrm>
            <a:off x="3557837" y="1056010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Равнобедренный треугольник 31"/>
          <p:cNvSpPr/>
          <p:nvPr/>
        </p:nvSpPr>
        <p:spPr>
          <a:xfrm>
            <a:off x="3918974" y="1053549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Равнобедренный треугольник 32"/>
          <p:cNvSpPr/>
          <p:nvPr/>
        </p:nvSpPr>
        <p:spPr>
          <a:xfrm>
            <a:off x="4279192" y="1050518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Равнобедренный треугольник 33"/>
          <p:cNvSpPr/>
          <p:nvPr/>
        </p:nvSpPr>
        <p:spPr>
          <a:xfrm>
            <a:off x="4640329" y="1051290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Равнобедренный треугольник 34"/>
          <p:cNvSpPr/>
          <p:nvPr/>
        </p:nvSpPr>
        <p:spPr>
          <a:xfrm>
            <a:off x="5000547" y="1050592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Равнобедренный треугольник 35"/>
          <p:cNvSpPr/>
          <p:nvPr/>
        </p:nvSpPr>
        <p:spPr>
          <a:xfrm>
            <a:off x="5361684" y="1049895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Равнобедренный треугольник 36"/>
          <p:cNvSpPr/>
          <p:nvPr/>
        </p:nvSpPr>
        <p:spPr>
          <a:xfrm>
            <a:off x="5721902" y="1046864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Равнобедренный треугольник 37"/>
          <p:cNvSpPr/>
          <p:nvPr/>
        </p:nvSpPr>
        <p:spPr>
          <a:xfrm>
            <a:off x="6083039" y="1047636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Равнобедренный треугольник 38"/>
          <p:cNvSpPr/>
          <p:nvPr/>
        </p:nvSpPr>
        <p:spPr>
          <a:xfrm>
            <a:off x="6450655" y="1054898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Равнобедренный треугольник 39"/>
          <p:cNvSpPr/>
          <p:nvPr/>
        </p:nvSpPr>
        <p:spPr>
          <a:xfrm>
            <a:off x="6810873" y="1053549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Равнобедренный треугольник 40"/>
          <p:cNvSpPr/>
          <p:nvPr/>
        </p:nvSpPr>
        <p:spPr>
          <a:xfrm>
            <a:off x="7172010" y="1049895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/>
          <p:cNvSpPr/>
          <p:nvPr/>
        </p:nvSpPr>
        <p:spPr>
          <a:xfrm>
            <a:off x="7533147" y="1050667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Равнобедренный треугольник 42"/>
          <p:cNvSpPr/>
          <p:nvPr/>
        </p:nvSpPr>
        <p:spPr>
          <a:xfrm>
            <a:off x="7893365" y="1049969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авнобедренный треугольник 43"/>
          <p:cNvSpPr/>
          <p:nvPr/>
        </p:nvSpPr>
        <p:spPr>
          <a:xfrm>
            <a:off x="8254502" y="1049272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Равнобедренный треугольник 44"/>
          <p:cNvSpPr/>
          <p:nvPr/>
        </p:nvSpPr>
        <p:spPr>
          <a:xfrm>
            <a:off x="8614720" y="1046241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ый треугольник 45"/>
          <p:cNvSpPr/>
          <p:nvPr/>
        </p:nvSpPr>
        <p:spPr>
          <a:xfrm rot="16200000">
            <a:off x="8950874" y="1084906"/>
            <a:ext cx="241702" cy="144551"/>
          </a:xfrm>
          <a:prstGeom prst="rtTriangle">
            <a:avLst/>
          </a:prstGeom>
          <a:solidFill>
            <a:srgbClr val="D70119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Левая фигурная скобка 2"/>
          <p:cNvSpPr/>
          <p:nvPr/>
        </p:nvSpPr>
        <p:spPr>
          <a:xfrm rot="16200000">
            <a:off x="1473626" y="4620326"/>
            <a:ext cx="365761" cy="2264313"/>
          </a:xfrm>
          <a:prstGeom prst="leftBrace">
            <a:avLst>
              <a:gd name="adj1" fmla="val 8333"/>
              <a:gd name="adj2" fmla="val 50385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134460" y="6020090"/>
            <a:ext cx="2906452" cy="797927"/>
          </a:xfrm>
          <a:prstGeom prst="roundRect">
            <a:avLst/>
          </a:prstGeom>
          <a:gradFill>
            <a:gsLst>
              <a:gs pos="10000">
                <a:schemeClr val="accent4">
                  <a:lumMod val="20000"/>
                  <a:lumOff val="80000"/>
                </a:schemeClr>
              </a:gs>
              <a:gs pos="0">
                <a:srgbClr val="FEFEB8"/>
              </a:gs>
              <a:gs pos="82000">
                <a:schemeClr val="accent1">
                  <a:hueOff val="0"/>
                  <a:satOff val="0"/>
                  <a:lumOff val="0"/>
                  <a:alphaOff val="0"/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hueOff val="0"/>
                  <a:satOff val="0"/>
                  <a:lumOff val="0"/>
                  <a:alphaOff val="0"/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</a:rPr>
              <a:t>Оценка отраслевых показателей</a:t>
            </a:r>
            <a:endParaRPr lang="ru-RU" sz="24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C00000"/>
              </a:solidFill>
            </a:endParaRPr>
          </a:p>
        </p:txBody>
      </p:sp>
      <p:sp>
        <p:nvSpPr>
          <p:cNvPr id="48" name="Левая фигурная скобка 47"/>
          <p:cNvSpPr/>
          <p:nvPr/>
        </p:nvSpPr>
        <p:spPr>
          <a:xfrm rot="16200000">
            <a:off x="5980782" y="3072249"/>
            <a:ext cx="368228" cy="5362934"/>
          </a:xfrm>
          <a:prstGeom prst="leftBrace">
            <a:avLst>
              <a:gd name="adj1" fmla="val 8333"/>
              <a:gd name="adj2" fmla="val 50385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3557837" y="6020090"/>
            <a:ext cx="5362934" cy="797927"/>
          </a:xfrm>
          <a:prstGeom prst="roundRect">
            <a:avLst/>
          </a:prstGeom>
          <a:gradFill>
            <a:gsLst>
              <a:gs pos="10000">
                <a:schemeClr val="accent4">
                  <a:lumMod val="20000"/>
                  <a:lumOff val="80000"/>
                </a:schemeClr>
              </a:gs>
              <a:gs pos="0">
                <a:srgbClr val="FEFEB8"/>
              </a:gs>
              <a:gs pos="82000">
                <a:schemeClr val="accent1">
                  <a:hueOff val="0"/>
                  <a:satOff val="0"/>
                  <a:lumOff val="0"/>
                  <a:alphaOff val="0"/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hueOff val="0"/>
                  <a:satOff val="0"/>
                  <a:lumOff val="0"/>
                  <a:alphaOff val="0"/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</a:rPr>
              <a:t>Оценка управленческих показателей</a:t>
            </a:r>
            <a:endParaRPr lang="ru-RU" sz="24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21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5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500"/>
                            </p:stCondLst>
                            <p:childTnLst>
                              <p:par>
                                <p:cTn id="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000"/>
                            </p:stCondLst>
                            <p:childTnLst>
                              <p:par>
                                <p:cTn id="7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8000"/>
                            </p:stCondLst>
                            <p:childTnLst>
                              <p:par>
                                <p:cTn id="7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47" grpId="0" animBg="1"/>
      <p:bldP spid="4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56178464"/>
              </p:ext>
            </p:extLst>
          </p:nvPr>
        </p:nvGraphicFramePr>
        <p:xfrm>
          <a:off x="155981" y="1911927"/>
          <a:ext cx="7879309" cy="41928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5982" y="1311850"/>
            <a:ext cx="592705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Процесс принятия решения </a:t>
            </a:r>
            <a:r>
              <a:rPr lang="ru-RU" sz="3000" dirty="0">
                <a:solidFill>
                  <a:srgbClr val="C00000"/>
                </a:solidFill>
                <a:latin typeface="Arial Black" panose="020B0A04020102020204" pitchFamily="34" charset="0"/>
              </a:rPr>
              <a:t>о </a:t>
            </a:r>
            <a:r>
              <a:rPr lang="ru-RU" sz="3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премировании </a:t>
            </a:r>
            <a:r>
              <a:rPr lang="ru-RU" sz="30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за отчетный месяц</a:t>
            </a:r>
          </a:p>
          <a:p>
            <a:endParaRPr lang="ru-RU" sz="3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6" name="Рисунок 5" descr="Герб Камчатского края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666" y="93380"/>
            <a:ext cx="731369" cy="92728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Заголовок 2"/>
          <p:cNvSpPr>
            <a:spLocks noGrp="1"/>
          </p:cNvSpPr>
          <p:nvPr>
            <p:ph type="title"/>
          </p:nvPr>
        </p:nvSpPr>
        <p:spPr>
          <a:xfrm>
            <a:off x="959663" y="89166"/>
            <a:ext cx="7886700" cy="848322"/>
          </a:xfrm>
        </p:spPr>
        <p:txBody>
          <a:bodyPr>
            <a:noAutofit/>
          </a:bodyPr>
          <a:lstStyle/>
          <a:p>
            <a:r>
              <a:rPr lang="ru-RU" sz="1800" dirty="0">
                <a:latin typeface="Arial Black" panose="020B0A04020102020204" pitchFamily="34" charset="0"/>
              </a:rPr>
              <a:t>Оценка эффективности </a:t>
            </a:r>
            <a:r>
              <a:rPr lang="ru-RU" sz="1800" dirty="0" smtClean="0">
                <a:latin typeface="Arial Black" panose="020B0A04020102020204" pitchFamily="34" charset="0"/>
              </a:rPr>
              <a:t>деятельности </a:t>
            </a:r>
            <a:r>
              <a:rPr lang="ru-RU" sz="1800" dirty="0">
                <a:latin typeface="Arial Black" panose="020B0A04020102020204" pitchFamily="34" charset="0"/>
              </a:rPr>
              <a:t>руководителей исполнительных органов государственной  </a:t>
            </a:r>
            <a:r>
              <a:rPr lang="ru-RU" sz="1800" dirty="0" smtClean="0">
                <a:latin typeface="Arial Black" panose="020B0A04020102020204" pitchFamily="34" charset="0"/>
              </a:rPr>
              <a:t>власти</a:t>
            </a:r>
            <a:endParaRPr lang="ru-RU" sz="1800" dirty="0">
              <a:latin typeface="Arial Black" panose="020B0A04020102020204" pitchFamily="34" charset="0"/>
            </a:endParaRPr>
          </a:p>
        </p:txBody>
      </p:sp>
      <p:sp>
        <p:nvSpPr>
          <p:cNvPr id="8" name="Номер слайда 22"/>
          <p:cNvSpPr>
            <a:spLocks noGrp="1"/>
          </p:cNvSpPr>
          <p:nvPr>
            <p:ph type="sldNum" sz="quarter" idx="12"/>
          </p:nvPr>
        </p:nvSpPr>
        <p:spPr bwMode="auto">
          <a:xfrm>
            <a:off x="158666" y="1059657"/>
            <a:ext cx="400050" cy="231791"/>
          </a:xfrm>
          <a:solidFill>
            <a:srgbClr val="FF0000"/>
          </a:solidFill>
          <a:extLst/>
        </p:spPr>
        <p:txBody>
          <a:bodyPr>
            <a:normAutofit fontScale="92500" lnSpcReduction="20000"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fld id="{6A3CBED7-D53D-4AA8-B3C1-CEB6EADEE619}" type="slidenum">
              <a:rPr lang="ru-RU" altLang="ru-RU" smtClean="0">
                <a:solidFill>
                  <a:srgbClr val="FFFFFF"/>
                </a:solidFill>
                <a:latin typeface="Arial Black" panose="020B0A04020102020204" pitchFamily="34" charset="0"/>
              </a:rPr>
              <a:pPr algn="ctr">
                <a:defRPr/>
              </a:pPr>
              <a:t>8</a:t>
            </a:fld>
            <a:endParaRPr lang="ru-RU" altLang="ru-RU" dirty="0" smtClean="0"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74255" y="1051753"/>
            <a:ext cx="8457294" cy="2317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673336" y="1050361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1034473" y="1058269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1394691" y="1055238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1755828" y="1056010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Равнобедренный треугольник 13"/>
          <p:cNvSpPr/>
          <p:nvPr/>
        </p:nvSpPr>
        <p:spPr>
          <a:xfrm>
            <a:off x="2116046" y="1055312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Равнобедренный треугольник 14"/>
          <p:cNvSpPr/>
          <p:nvPr/>
        </p:nvSpPr>
        <p:spPr>
          <a:xfrm>
            <a:off x="2477183" y="1054615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Равнобедренный треугольник 15"/>
          <p:cNvSpPr/>
          <p:nvPr/>
        </p:nvSpPr>
        <p:spPr>
          <a:xfrm>
            <a:off x="2837401" y="1051584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Равнобедренный треугольник 16"/>
          <p:cNvSpPr/>
          <p:nvPr/>
        </p:nvSpPr>
        <p:spPr>
          <a:xfrm>
            <a:off x="3198538" y="1052356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Равнобедренный треугольник 17"/>
          <p:cNvSpPr/>
          <p:nvPr/>
        </p:nvSpPr>
        <p:spPr>
          <a:xfrm>
            <a:off x="3557837" y="1056010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Равнобедренный треугольник 18"/>
          <p:cNvSpPr/>
          <p:nvPr/>
        </p:nvSpPr>
        <p:spPr>
          <a:xfrm>
            <a:off x="3918974" y="1053549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Равнобедренный треугольник 19"/>
          <p:cNvSpPr/>
          <p:nvPr/>
        </p:nvSpPr>
        <p:spPr>
          <a:xfrm>
            <a:off x="4279192" y="1050518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4640329" y="1051290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5000547" y="1050592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Равнобедренный треугольник 22"/>
          <p:cNvSpPr/>
          <p:nvPr/>
        </p:nvSpPr>
        <p:spPr>
          <a:xfrm>
            <a:off x="5361684" y="1049895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Равнобедренный треугольник 23"/>
          <p:cNvSpPr/>
          <p:nvPr/>
        </p:nvSpPr>
        <p:spPr>
          <a:xfrm>
            <a:off x="5721902" y="1046864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Равнобедренный треугольник 24"/>
          <p:cNvSpPr/>
          <p:nvPr/>
        </p:nvSpPr>
        <p:spPr>
          <a:xfrm>
            <a:off x="6083039" y="1047636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Равнобедренный треугольник 25"/>
          <p:cNvSpPr/>
          <p:nvPr/>
        </p:nvSpPr>
        <p:spPr>
          <a:xfrm>
            <a:off x="6450655" y="1054898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Равнобедренный треугольник 26"/>
          <p:cNvSpPr/>
          <p:nvPr/>
        </p:nvSpPr>
        <p:spPr>
          <a:xfrm>
            <a:off x="6810873" y="1053549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Равнобедренный треугольник 27"/>
          <p:cNvSpPr/>
          <p:nvPr/>
        </p:nvSpPr>
        <p:spPr>
          <a:xfrm>
            <a:off x="7172010" y="1049895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Равнобедренный треугольник 28"/>
          <p:cNvSpPr/>
          <p:nvPr/>
        </p:nvSpPr>
        <p:spPr>
          <a:xfrm>
            <a:off x="7533147" y="1050667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Равнобедренный треугольник 29"/>
          <p:cNvSpPr/>
          <p:nvPr/>
        </p:nvSpPr>
        <p:spPr>
          <a:xfrm>
            <a:off x="7893365" y="1049969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Равнобедренный треугольник 30"/>
          <p:cNvSpPr/>
          <p:nvPr/>
        </p:nvSpPr>
        <p:spPr>
          <a:xfrm>
            <a:off x="8254502" y="1049272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Равнобедренный треугольник 31"/>
          <p:cNvSpPr/>
          <p:nvPr/>
        </p:nvSpPr>
        <p:spPr>
          <a:xfrm>
            <a:off x="8614720" y="1046241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ый треугольник 32"/>
          <p:cNvSpPr/>
          <p:nvPr/>
        </p:nvSpPr>
        <p:spPr>
          <a:xfrm rot="16200000">
            <a:off x="8950874" y="1084906"/>
            <a:ext cx="241702" cy="144551"/>
          </a:xfrm>
          <a:prstGeom prst="rtTriangle">
            <a:avLst/>
          </a:prstGeom>
          <a:solidFill>
            <a:srgbClr val="D70119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0175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8489 -0.00856 L -0.00052 -0.0115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219" y="-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372325208"/>
              </p:ext>
            </p:extLst>
          </p:nvPr>
        </p:nvGraphicFramePr>
        <p:xfrm>
          <a:off x="155982" y="1911927"/>
          <a:ext cx="7879308" cy="41928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35009" y="1668772"/>
            <a:ext cx="59270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Процесс принятия решения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об установлении </a:t>
            </a:r>
            <a:r>
              <a:rPr lang="ru-RU" sz="2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надбавки за особые условия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на очередной квартал 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6" name="Рисунок 5" descr="Герб Камчатского края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666" y="93380"/>
            <a:ext cx="731369" cy="92728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Заголовок 2"/>
          <p:cNvSpPr>
            <a:spLocks noGrp="1"/>
          </p:cNvSpPr>
          <p:nvPr>
            <p:ph type="title"/>
          </p:nvPr>
        </p:nvSpPr>
        <p:spPr>
          <a:xfrm>
            <a:off x="959663" y="89166"/>
            <a:ext cx="7886700" cy="848322"/>
          </a:xfrm>
        </p:spPr>
        <p:txBody>
          <a:bodyPr>
            <a:noAutofit/>
          </a:bodyPr>
          <a:lstStyle/>
          <a:p>
            <a:r>
              <a:rPr lang="ru-RU" sz="1800" dirty="0">
                <a:latin typeface="Arial Black" panose="020B0A04020102020204" pitchFamily="34" charset="0"/>
              </a:rPr>
              <a:t>Оценка эффективности </a:t>
            </a:r>
            <a:r>
              <a:rPr lang="ru-RU" sz="1800" dirty="0" smtClean="0">
                <a:latin typeface="Arial Black" panose="020B0A04020102020204" pitchFamily="34" charset="0"/>
              </a:rPr>
              <a:t>деятельности </a:t>
            </a:r>
            <a:r>
              <a:rPr lang="ru-RU" sz="1800" dirty="0">
                <a:latin typeface="Arial Black" panose="020B0A04020102020204" pitchFamily="34" charset="0"/>
              </a:rPr>
              <a:t>руководителей исполнительных органов государственной  </a:t>
            </a:r>
            <a:r>
              <a:rPr lang="ru-RU" sz="1800" dirty="0" smtClean="0">
                <a:latin typeface="Arial Black" panose="020B0A04020102020204" pitchFamily="34" charset="0"/>
              </a:rPr>
              <a:t>власти</a:t>
            </a:r>
            <a:endParaRPr lang="ru-RU" sz="1800" dirty="0">
              <a:latin typeface="Arial Black" panose="020B0A04020102020204" pitchFamily="34" charset="0"/>
            </a:endParaRPr>
          </a:p>
        </p:txBody>
      </p:sp>
      <p:sp>
        <p:nvSpPr>
          <p:cNvPr id="8" name="Номер слайда 22"/>
          <p:cNvSpPr>
            <a:spLocks noGrp="1"/>
          </p:cNvSpPr>
          <p:nvPr>
            <p:ph type="sldNum" sz="quarter" idx="12"/>
          </p:nvPr>
        </p:nvSpPr>
        <p:spPr bwMode="auto">
          <a:xfrm>
            <a:off x="158666" y="1059657"/>
            <a:ext cx="400050" cy="231791"/>
          </a:xfrm>
          <a:solidFill>
            <a:srgbClr val="FF0000"/>
          </a:solidFill>
          <a:extLst/>
        </p:spPr>
        <p:txBody>
          <a:bodyPr>
            <a:normAutofit fontScale="92500" lnSpcReduction="20000"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fld id="{6A3CBED7-D53D-4AA8-B3C1-CEB6EADEE619}" type="slidenum">
              <a:rPr lang="ru-RU" altLang="ru-RU" smtClean="0">
                <a:solidFill>
                  <a:srgbClr val="FFFFFF"/>
                </a:solidFill>
                <a:latin typeface="Arial Black" panose="020B0A04020102020204" pitchFamily="34" charset="0"/>
              </a:rPr>
              <a:pPr algn="ctr">
                <a:defRPr/>
              </a:pPr>
              <a:t>9</a:t>
            </a:fld>
            <a:endParaRPr lang="ru-RU" altLang="ru-RU" dirty="0" smtClean="0"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74255" y="1051753"/>
            <a:ext cx="8457294" cy="2317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673336" y="1050361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1034473" y="1058269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1394691" y="1055238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1755828" y="1056010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Равнобедренный треугольник 13"/>
          <p:cNvSpPr/>
          <p:nvPr/>
        </p:nvSpPr>
        <p:spPr>
          <a:xfrm>
            <a:off x="2116046" y="1055312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Равнобедренный треугольник 14"/>
          <p:cNvSpPr/>
          <p:nvPr/>
        </p:nvSpPr>
        <p:spPr>
          <a:xfrm>
            <a:off x="2477183" y="1054615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Равнобедренный треугольник 15"/>
          <p:cNvSpPr/>
          <p:nvPr/>
        </p:nvSpPr>
        <p:spPr>
          <a:xfrm>
            <a:off x="2837401" y="1051584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Равнобедренный треугольник 16"/>
          <p:cNvSpPr/>
          <p:nvPr/>
        </p:nvSpPr>
        <p:spPr>
          <a:xfrm>
            <a:off x="3198538" y="1052356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Равнобедренный треугольник 17"/>
          <p:cNvSpPr/>
          <p:nvPr/>
        </p:nvSpPr>
        <p:spPr>
          <a:xfrm>
            <a:off x="3557837" y="1056010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Равнобедренный треугольник 18"/>
          <p:cNvSpPr/>
          <p:nvPr/>
        </p:nvSpPr>
        <p:spPr>
          <a:xfrm>
            <a:off x="3918974" y="1053549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Равнобедренный треугольник 19"/>
          <p:cNvSpPr/>
          <p:nvPr/>
        </p:nvSpPr>
        <p:spPr>
          <a:xfrm>
            <a:off x="4279192" y="1050518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4640329" y="1051290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5000547" y="1050592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Равнобедренный треугольник 22"/>
          <p:cNvSpPr/>
          <p:nvPr/>
        </p:nvSpPr>
        <p:spPr>
          <a:xfrm>
            <a:off x="5361684" y="1049895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Равнобедренный треугольник 23"/>
          <p:cNvSpPr/>
          <p:nvPr/>
        </p:nvSpPr>
        <p:spPr>
          <a:xfrm>
            <a:off x="5721902" y="1046864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Равнобедренный треугольник 24"/>
          <p:cNvSpPr/>
          <p:nvPr/>
        </p:nvSpPr>
        <p:spPr>
          <a:xfrm>
            <a:off x="6083039" y="1047636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Равнобедренный треугольник 25"/>
          <p:cNvSpPr/>
          <p:nvPr/>
        </p:nvSpPr>
        <p:spPr>
          <a:xfrm>
            <a:off x="6450655" y="1054898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Равнобедренный треугольник 26"/>
          <p:cNvSpPr/>
          <p:nvPr/>
        </p:nvSpPr>
        <p:spPr>
          <a:xfrm>
            <a:off x="6810873" y="1053549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Равнобедренный треугольник 27"/>
          <p:cNvSpPr/>
          <p:nvPr/>
        </p:nvSpPr>
        <p:spPr>
          <a:xfrm>
            <a:off x="7172010" y="1049895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Равнобедренный треугольник 28"/>
          <p:cNvSpPr/>
          <p:nvPr/>
        </p:nvSpPr>
        <p:spPr>
          <a:xfrm>
            <a:off x="7533147" y="1050667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Равнобедренный треугольник 29"/>
          <p:cNvSpPr/>
          <p:nvPr/>
        </p:nvSpPr>
        <p:spPr>
          <a:xfrm>
            <a:off x="7893365" y="1049969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Равнобедренный треугольник 30"/>
          <p:cNvSpPr/>
          <p:nvPr/>
        </p:nvSpPr>
        <p:spPr>
          <a:xfrm>
            <a:off x="8254502" y="1049272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Равнобедренный треугольник 31"/>
          <p:cNvSpPr/>
          <p:nvPr/>
        </p:nvSpPr>
        <p:spPr>
          <a:xfrm>
            <a:off x="8614720" y="1046241"/>
            <a:ext cx="361137" cy="231792"/>
          </a:xfrm>
          <a:prstGeom prst="triangle">
            <a:avLst/>
          </a:prstGeom>
          <a:solidFill>
            <a:srgbClr val="D70119"/>
          </a:solidFill>
          <a:ln w="254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ый треугольник 32"/>
          <p:cNvSpPr/>
          <p:nvPr/>
        </p:nvSpPr>
        <p:spPr>
          <a:xfrm rot="16200000">
            <a:off x="8950874" y="1084906"/>
            <a:ext cx="241702" cy="144551"/>
          </a:xfrm>
          <a:prstGeom prst="rtTriangle">
            <a:avLst/>
          </a:prstGeom>
          <a:solidFill>
            <a:srgbClr val="D70119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3528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8489 -0.00856 L -0.00052 -0.0115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219" y="-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2531</TotalTime>
  <Words>1482</Words>
  <Application>Microsoft Office PowerPoint</Application>
  <PresentationFormat>Экран (4:3)</PresentationFormat>
  <Paragraphs>303</Paragraphs>
  <Slides>13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Arial Black</vt:lpstr>
      <vt:lpstr>Calibri</vt:lpstr>
      <vt:lpstr>Calibri Light</vt:lpstr>
      <vt:lpstr>Tahoma</vt:lpstr>
      <vt:lpstr>Times New Roman</vt:lpstr>
      <vt:lpstr>Тема Office</vt:lpstr>
      <vt:lpstr>Аппарат Губернатора и Правительства Камчатского края  Главное управление государственной службы  Губернатора и Правительства Камчатского края</vt:lpstr>
      <vt:lpstr>Оценка эффективности деятельности руководителей исполнительных органов государственной  власти</vt:lpstr>
      <vt:lpstr>Оценка эффективности деятельности руководителей исполнительных органов государственной  власти</vt:lpstr>
      <vt:lpstr>Оценка эффективности деятельности руководителей исполнительных органов государственной  власти</vt:lpstr>
      <vt:lpstr>Оценка эффективности деятельности руководителей исполнительных органов государственной  власти</vt:lpstr>
      <vt:lpstr>Оценка эффективности деятельности руководителей исполнительных органов государственной  власти</vt:lpstr>
      <vt:lpstr>Оценка эффективности и деятельности руководителей исполнительных органов государственной  власти</vt:lpstr>
      <vt:lpstr>Оценка эффективности деятельности руководителей исполнительных органов государственной  власти</vt:lpstr>
      <vt:lpstr>Оценка эффективности деятельности руководителей исполнительных органов государственной  власти</vt:lpstr>
      <vt:lpstr>Этапы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Мишарина Александра Вадимовна</dc:creator>
  <cp:lastModifiedBy>Мишарина Александра Вадимовна</cp:lastModifiedBy>
  <cp:revision>179</cp:revision>
  <cp:lastPrinted>2020-05-18T04:58:16Z</cp:lastPrinted>
  <dcterms:created xsi:type="dcterms:W3CDTF">2020-05-14T00:38:35Z</dcterms:created>
  <dcterms:modified xsi:type="dcterms:W3CDTF">2020-07-06T04:01:11Z</dcterms:modified>
</cp:coreProperties>
</file>